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handoutMasterIdLst>
    <p:handoutMasterId r:id="rId49"/>
  </p:handoutMasterIdLst>
  <p:sldIdLst>
    <p:sldId id="358" r:id="rId2"/>
    <p:sldId id="426" r:id="rId3"/>
    <p:sldId id="418" r:id="rId4"/>
    <p:sldId id="362" r:id="rId5"/>
    <p:sldId id="393" r:id="rId6"/>
    <p:sldId id="407" r:id="rId7"/>
    <p:sldId id="409" r:id="rId8"/>
    <p:sldId id="421" r:id="rId9"/>
    <p:sldId id="417" r:id="rId10"/>
    <p:sldId id="410" r:id="rId11"/>
    <p:sldId id="411" r:id="rId12"/>
    <p:sldId id="394" r:id="rId13"/>
    <p:sldId id="395" r:id="rId14"/>
    <p:sldId id="397" r:id="rId15"/>
    <p:sldId id="398" r:id="rId16"/>
    <p:sldId id="419" r:id="rId17"/>
    <p:sldId id="399" r:id="rId18"/>
    <p:sldId id="412" r:id="rId19"/>
    <p:sldId id="413" r:id="rId20"/>
    <p:sldId id="369" r:id="rId21"/>
    <p:sldId id="420" r:id="rId22"/>
    <p:sldId id="367" r:id="rId23"/>
    <p:sldId id="401" r:id="rId24"/>
    <p:sldId id="400" r:id="rId25"/>
    <p:sldId id="342" r:id="rId26"/>
    <p:sldId id="404" r:id="rId27"/>
    <p:sldId id="370" r:id="rId28"/>
    <p:sldId id="425" r:id="rId29"/>
    <p:sldId id="376" r:id="rId30"/>
    <p:sldId id="377" r:id="rId31"/>
    <p:sldId id="414" r:id="rId32"/>
    <p:sldId id="350" r:id="rId33"/>
    <p:sldId id="378" r:id="rId34"/>
    <p:sldId id="415" r:id="rId35"/>
    <p:sldId id="403" r:id="rId36"/>
    <p:sldId id="416" r:id="rId37"/>
    <p:sldId id="388" r:id="rId38"/>
    <p:sldId id="389" r:id="rId39"/>
    <p:sldId id="382" r:id="rId40"/>
    <p:sldId id="406" r:id="rId41"/>
    <p:sldId id="422" r:id="rId42"/>
    <p:sldId id="371" r:id="rId43"/>
    <p:sldId id="405" r:id="rId44"/>
    <p:sldId id="372" r:id="rId45"/>
    <p:sldId id="383" r:id="rId46"/>
    <p:sldId id="391" r:id="rId47"/>
    <p:sldId id="392" r:id="rId48"/>
  </p:sldIdLst>
  <p:sldSz cx="9144000" cy="6858000" type="screen4x3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28A99"/>
    <a:srgbClr val="000000"/>
    <a:srgbClr val="9DC0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700" autoAdjust="0"/>
  </p:normalViewPr>
  <p:slideViewPr>
    <p:cSldViewPr>
      <p:cViewPr varScale="1">
        <p:scale>
          <a:sx n="112" d="100"/>
          <a:sy n="112" d="100"/>
        </p:scale>
        <p:origin x="768" y="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98" d="100"/>
          <a:sy n="98" d="100"/>
        </p:scale>
        <p:origin x="-3564" y="-11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21DF9F-C7CE-42AE-865A-52FB7D1781F8}" type="datetimeFigureOut">
              <a:rPr lang="nl-NL" smtClean="0"/>
              <a:pPr/>
              <a:t>2-2-2018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4BC2A9-A025-436A-94B0-9DA0F640BE36}" type="slidenum">
              <a:rPr lang="nl-NL" smtClean="0"/>
              <a:pPr/>
              <a:t>‹#›</a:t>
            </a:fld>
            <a:endParaRPr lang="nl-N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gif>
</file>

<file path=ppt/media/image4.jpeg>
</file>

<file path=ppt/media/image40.gif>
</file>

<file path=ppt/media/image41.gif>
</file>

<file path=ppt/media/image42.gif>
</file>

<file path=ppt/media/image43.gif>
</file>

<file path=ppt/media/image44.png>
</file>

<file path=ppt/media/image45.png>
</file>

<file path=ppt/media/image46.png>
</file>

<file path=ppt/media/image47.JP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sv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png>
</file>

<file path=ppt/media/image61.png>
</file>

<file path=ppt/media/image62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95536" y="620688"/>
            <a:ext cx="5468144" cy="2088232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  <a:endParaRPr lang="nl-NL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3140968"/>
            <a:ext cx="6400800" cy="1368152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accent1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nl-NL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528" y="6232227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070A6CE4-799A-4639-9126-131E1AA01BE5}" type="datetimeFigureOut">
              <a:rPr lang="nl-NL" smtClean="0"/>
              <a:pPr/>
              <a:t>2-2-2018</a:t>
            </a:fld>
            <a:endParaRPr lang="nl-NL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88640"/>
            <a:ext cx="7499176" cy="10801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96753"/>
            <a:ext cx="7283152" cy="5400599"/>
          </a:xfrm>
        </p:spPr>
        <p:txBody>
          <a:bodyPr/>
          <a:lstStyle>
            <a:lvl4pPr>
              <a:defRPr>
                <a:solidFill>
                  <a:schemeClr val="tx1"/>
                </a:solidFill>
              </a:defRPr>
            </a:lvl4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88640"/>
            <a:ext cx="7427168" cy="10801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79909"/>
            <a:ext cx="3538736" cy="514543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5" name="Content Placeholder 2"/>
          <p:cNvSpPr>
            <a:spLocks noGrp="1"/>
          </p:cNvSpPr>
          <p:nvPr>
            <p:ph sz="half" idx="10"/>
          </p:nvPr>
        </p:nvSpPr>
        <p:spPr>
          <a:xfrm>
            <a:off x="4129608" y="1379909"/>
            <a:ext cx="3538736" cy="514543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88640"/>
            <a:ext cx="7355160" cy="10801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1268759"/>
            <a:ext cx="5486400" cy="345881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0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88640"/>
            <a:ext cx="7355160" cy="10801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84785"/>
            <a:ext cx="7283152" cy="51125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6" r:id="rId3"/>
    <p:sldLayoutId id="2147483678" r:id="rId4"/>
    <p:sldLayoutId id="2147483679" r:id="rId5"/>
    <p:sldLayoutId id="2147483680" r:id="rId6"/>
    <p:sldLayoutId id="2147483681" r:id="rId7"/>
    <p:sldLayoutId id="2147483682" r:id="rId8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accent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§"/>
        <a:defRPr sz="3200" kern="1200">
          <a:solidFill>
            <a:schemeClr val="tx2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2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accent2"/>
        </a:buClr>
        <a:buFont typeface="Wingdings" pitchFamily="2" charset="2"/>
        <a:buChar char="§"/>
        <a:defRPr sz="2400" kern="1200">
          <a:solidFill>
            <a:schemeClr val="tx2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2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2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3" Type="http://schemas.openxmlformats.org/officeDocument/2006/relationships/image" Target="../media/image40.gif"/><Relationship Id="rId7" Type="http://schemas.openxmlformats.org/officeDocument/2006/relationships/image" Target="../media/image44.png"/><Relationship Id="rId2" Type="http://schemas.openxmlformats.org/officeDocument/2006/relationships/image" Target="../media/image39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gif"/><Relationship Id="rId5" Type="http://schemas.openxmlformats.org/officeDocument/2006/relationships/image" Target="../media/image42.gif"/><Relationship Id="rId4" Type="http://schemas.openxmlformats.org/officeDocument/2006/relationships/image" Target="../media/image41.gif"/><Relationship Id="rId9" Type="http://schemas.openxmlformats.org/officeDocument/2006/relationships/image" Target="../media/image46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gif"/><Relationship Id="rId2" Type="http://schemas.openxmlformats.org/officeDocument/2006/relationships/image" Target="../media/image41.gi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sv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57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2.png"/><Relationship Id="rId5" Type="http://schemas.openxmlformats.org/officeDocument/2006/relationships/image" Target="../media/image61.png"/><Relationship Id="rId4" Type="http://schemas.openxmlformats.org/officeDocument/2006/relationships/image" Target="../media/image60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0.sv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4731" y="1183695"/>
            <a:ext cx="6552728" cy="1368152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rgbClr val="00B0F0"/>
                </a:solidFill>
              </a:rPr>
              <a:t>developing &amp; deploying </a:t>
            </a:r>
          </a:p>
          <a:p>
            <a:r>
              <a:rPr lang="en-GB" dirty="0">
                <a:solidFill>
                  <a:srgbClr val="00B0F0"/>
                </a:solidFill>
              </a:rPr>
              <a:t>large scale shiny applications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73928" y="6093296"/>
            <a:ext cx="6270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RSTUDIO::</a:t>
            </a:r>
            <a:r>
              <a:rPr lang="en-US" dirty="0" err="1">
                <a:solidFill>
                  <a:srgbClr val="FFC000"/>
                </a:solidFill>
              </a:rPr>
              <a:t>conf</a:t>
            </a:r>
            <a:r>
              <a:rPr lang="en-US" dirty="0">
                <a:solidFill>
                  <a:srgbClr val="FFC000"/>
                </a:solidFill>
              </a:rPr>
              <a:t> 2018, session 3, case-study</a:t>
            </a:r>
          </a:p>
          <a:p>
            <a:r>
              <a:rPr lang="en-US" dirty="0">
                <a:solidFill>
                  <a:srgbClr val="FFC000"/>
                </a:solidFill>
              </a:rPr>
              <a:t>www.friss.eu/en</a:t>
            </a:r>
            <a:endParaRPr lang="en-GB" dirty="0">
              <a:solidFill>
                <a:srgbClr val="FFC000"/>
              </a:solidFill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D58EA2D6-C73C-4228-9A39-7B3C80968B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78550"/>
            <a:ext cx="184731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63480" rIns="91440" bIns="-6348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5A6A1E5-F492-421D-AEFD-DB674253598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4077072"/>
            <a:ext cx="1432895" cy="171016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CA923D9-A504-4361-AC33-1D205ADD3729}"/>
              </a:ext>
            </a:extLst>
          </p:cNvPr>
          <p:cNvSpPr txBox="1"/>
          <p:nvPr/>
        </p:nvSpPr>
        <p:spPr>
          <a:xfrm>
            <a:off x="1835696" y="4077072"/>
            <a:ext cx="62702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Herman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Sontrop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PhD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Work: FRISS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Senior data scientist 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Product owner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Team lead analytics team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Shiny &amp; web development enthusiast</a:t>
            </a:r>
            <a:endParaRPr lang="en-GB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97273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Rectangle 97">
            <a:extLst>
              <a:ext uri="{FF2B5EF4-FFF2-40B4-BE49-F238E27FC236}">
                <a16:creationId xmlns:a16="http://schemas.microsoft.com/office/drawing/2014/main" id="{33667345-722E-40FE-909D-89EDF4598702}"/>
              </a:ext>
            </a:extLst>
          </p:cNvPr>
          <p:cNvSpPr/>
          <p:nvPr/>
        </p:nvSpPr>
        <p:spPr>
          <a:xfrm>
            <a:off x="6876256" y="8992"/>
            <a:ext cx="2222633" cy="125946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8CC6842B-9476-40C4-8C2C-28A32D7A2A2B}"/>
              </a:ext>
            </a:extLst>
          </p:cNvPr>
          <p:cNvSpPr/>
          <p:nvPr/>
        </p:nvSpPr>
        <p:spPr>
          <a:xfrm>
            <a:off x="268288" y="673249"/>
            <a:ext cx="1470738" cy="288032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claim 1</a:t>
            </a:r>
            <a:endParaRPr lang="en-GB" sz="1000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487FD9CE-2E18-48C8-AAF9-6886B4118762}"/>
              </a:ext>
            </a:extLst>
          </p:cNvPr>
          <p:cNvSpPr txBox="1"/>
          <p:nvPr/>
        </p:nvSpPr>
        <p:spPr>
          <a:xfrm>
            <a:off x="268287" y="332356"/>
            <a:ext cx="14707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time 1</a:t>
            </a:r>
            <a:endParaRPr lang="en-GB" sz="1200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F7F194F3-63A7-4865-BE39-9585C70723D4}"/>
              </a:ext>
            </a:extLst>
          </p:cNvPr>
          <p:cNvSpPr txBox="1"/>
          <p:nvPr/>
        </p:nvSpPr>
        <p:spPr>
          <a:xfrm>
            <a:off x="5629433" y="315593"/>
            <a:ext cx="147073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200" dirty="0"/>
              <a:t>…</a:t>
            </a:r>
            <a:endParaRPr lang="en-GB" sz="1200" dirty="0"/>
          </a:p>
        </p:txBody>
      </p:sp>
      <p:sp>
        <p:nvSpPr>
          <p:cNvPr id="284" name="Rectangle 283">
            <a:extLst>
              <a:ext uri="{FF2B5EF4-FFF2-40B4-BE49-F238E27FC236}">
                <a16:creationId xmlns:a16="http://schemas.microsoft.com/office/drawing/2014/main" id="{28DD403B-121A-421E-AE24-00A9330A7A92}"/>
              </a:ext>
            </a:extLst>
          </p:cNvPr>
          <p:cNvSpPr/>
          <p:nvPr/>
        </p:nvSpPr>
        <p:spPr>
          <a:xfrm>
            <a:off x="268289" y="1186883"/>
            <a:ext cx="1470739" cy="2232248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5" name="Rectangle 284">
            <a:extLst>
              <a:ext uri="{FF2B5EF4-FFF2-40B4-BE49-F238E27FC236}">
                <a16:creationId xmlns:a16="http://schemas.microsoft.com/office/drawing/2014/main" id="{35927A23-51BB-494C-8BD7-21C8ADE9C3BF}"/>
              </a:ext>
            </a:extLst>
          </p:cNvPr>
          <p:cNvSpPr/>
          <p:nvPr/>
        </p:nvSpPr>
        <p:spPr>
          <a:xfrm>
            <a:off x="371721" y="1350055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name</a:t>
            </a:r>
            <a:endParaRPr lang="en-GB" sz="1000" dirty="0"/>
          </a:p>
        </p:txBody>
      </p:sp>
      <p:sp>
        <p:nvSpPr>
          <p:cNvPr id="286" name="Rectangle 285">
            <a:extLst>
              <a:ext uri="{FF2B5EF4-FFF2-40B4-BE49-F238E27FC236}">
                <a16:creationId xmlns:a16="http://schemas.microsoft.com/office/drawing/2014/main" id="{8A829FC6-9008-45CE-85A5-8A8371533F2C}"/>
              </a:ext>
            </a:extLst>
          </p:cNvPr>
          <p:cNvSpPr/>
          <p:nvPr/>
        </p:nvSpPr>
        <p:spPr>
          <a:xfrm>
            <a:off x="380960" y="1781217"/>
            <a:ext cx="1222870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license plate</a:t>
            </a:r>
            <a:endParaRPr lang="en-GB" sz="1000" dirty="0"/>
          </a:p>
        </p:txBody>
      </p:sp>
      <p:sp>
        <p:nvSpPr>
          <p:cNvPr id="287" name="Rectangle 286">
            <a:extLst>
              <a:ext uri="{FF2B5EF4-FFF2-40B4-BE49-F238E27FC236}">
                <a16:creationId xmlns:a16="http://schemas.microsoft.com/office/drawing/2014/main" id="{FF67EBC7-8FDB-4B10-B675-83B14EA714B8}"/>
              </a:ext>
            </a:extLst>
          </p:cNvPr>
          <p:cNvSpPr/>
          <p:nvPr/>
        </p:nvSpPr>
        <p:spPr>
          <a:xfrm>
            <a:off x="386779" y="305159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phone</a:t>
            </a:r>
            <a:endParaRPr lang="en-GB" sz="1000" dirty="0"/>
          </a:p>
        </p:txBody>
      </p:sp>
      <p:sp>
        <p:nvSpPr>
          <p:cNvPr id="288" name="Rectangle 287">
            <a:extLst>
              <a:ext uri="{FF2B5EF4-FFF2-40B4-BE49-F238E27FC236}">
                <a16:creationId xmlns:a16="http://schemas.microsoft.com/office/drawing/2014/main" id="{C53D8E33-9EAB-42C8-9171-F47A54768562}"/>
              </a:ext>
            </a:extLst>
          </p:cNvPr>
          <p:cNvSpPr/>
          <p:nvPr/>
        </p:nvSpPr>
        <p:spPr>
          <a:xfrm>
            <a:off x="378914" y="221237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address</a:t>
            </a:r>
            <a:endParaRPr lang="en-GB" sz="1000" dirty="0"/>
          </a:p>
        </p:txBody>
      </p:sp>
      <p:sp>
        <p:nvSpPr>
          <p:cNvPr id="289" name="Rectangle 288">
            <a:extLst>
              <a:ext uri="{FF2B5EF4-FFF2-40B4-BE49-F238E27FC236}">
                <a16:creationId xmlns:a16="http://schemas.microsoft.com/office/drawing/2014/main" id="{D878DE41-4ED5-439E-B3A7-9C349A9BB097}"/>
              </a:ext>
            </a:extLst>
          </p:cNvPr>
          <p:cNvSpPr/>
          <p:nvPr/>
        </p:nvSpPr>
        <p:spPr>
          <a:xfrm>
            <a:off x="388385" y="264354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bank account</a:t>
            </a:r>
            <a:endParaRPr lang="en-GB" sz="1000" dirty="0"/>
          </a:p>
        </p:txBody>
      </p:sp>
      <p:sp>
        <p:nvSpPr>
          <p:cNvPr id="314" name="Left Brace 313">
            <a:extLst>
              <a:ext uri="{FF2B5EF4-FFF2-40B4-BE49-F238E27FC236}">
                <a16:creationId xmlns:a16="http://schemas.microsoft.com/office/drawing/2014/main" id="{B43A377F-6117-4EF9-8DFC-1643393FF3FA}"/>
              </a:ext>
            </a:extLst>
          </p:cNvPr>
          <p:cNvSpPr/>
          <p:nvPr/>
        </p:nvSpPr>
        <p:spPr>
          <a:xfrm rot="16200000">
            <a:off x="949652" y="2828870"/>
            <a:ext cx="108012" cy="147073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5" name="TextBox 314">
            <a:extLst>
              <a:ext uri="{FF2B5EF4-FFF2-40B4-BE49-F238E27FC236}">
                <a16:creationId xmlns:a16="http://schemas.microsoft.com/office/drawing/2014/main" id="{C23B1AF1-78B0-4EB7-A6FF-EDFE6507659C}"/>
              </a:ext>
            </a:extLst>
          </p:cNvPr>
          <p:cNvSpPr txBox="1"/>
          <p:nvPr/>
        </p:nvSpPr>
        <p:spPr>
          <a:xfrm>
            <a:off x="268289" y="3616599"/>
            <a:ext cx="14707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entity</a:t>
            </a:r>
            <a:endParaRPr lang="en-GB" sz="1000" dirty="0"/>
          </a:p>
        </p:txBody>
      </p:sp>
      <p:sp>
        <p:nvSpPr>
          <p:cNvPr id="324" name="Rectangle 323">
            <a:extLst>
              <a:ext uri="{FF2B5EF4-FFF2-40B4-BE49-F238E27FC236}">
                <a16:creationId xmlns:a16="http://schemas.microsoft.com/office/drawing/2014/main" id="{7076414C-F24F-4D82-905B-418D438720BD}"/>
              </a:ext>
            </a:extLst>
          </p:cNvPr>
          <p:cNvSpPr/>
          <p:nvPr/>
        </p:nvSpPr>
        <p:spPr>
          <a:xfrm>
            <a:off x="268287" y="3993423"/>
            <a:ext cx="1470739" cy="2232248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5" name="Rectangle 324">
            <a:extLst>
              <a:ext uri="{FF2B5EF4-FFF2-40B4-BE49-F238E27FC236}">
                <a16:creationId xmlns:a16="http://schemas.microsoft.com/office/drawing/2014/main" id="{2A42556D-2601-42F2-9D03-2F9256F73F5F}"/>
              </a:ext>
            </a:extLst>
          </p:cNvPr>
          <p:cNvSpPr/>
          <p:nvPr/>
        </p:nvSpPr>
        <p:spPr>
          <a:xfrm>
            <a:off x="371719" y="4156595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name</a:t>
            </a:r>
            <a:endParaRPr lang="en-GB" sz="1000" dirty="0"/>
          </a:p>
        </p:txBody>
      </p:sp>
      <p:sp>
        <p:nvSpPr>
          <p:cNvPr id="326" name="Rectangle 325">
            <a:extLst>
              <a:ext uri="{FF2B5EF4-FFF2-40B4-BE49-F238E27FC236}">
                <a16:creationId xmlns:a16="http://schemas.microsoft.com/office/drawing/2014/main" id="{16DA0722-9FDC-4C65-97F6-71A1F6BBAC8A}"/>
              </a:ext>
            </a:extLst>
          </p:cNvPr>
          <p:cNvSpPr/>
          <p:nvPr/>
        </p:nvSpPr>
        <p:spPr>
          <a:xfrm>
            <a:off x="380958" y="4587757"/>
            <a:ext cx="1222870" cy="288032"/>
          </a:xfrm>
          <a:prstGeom prst="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license plate</a:t>
            </a:r>
            <a:endParaRPr lang="en-GB" sz="1000" dirty="0"/>
          </a:p>
        </p:txBody>
      </p:sp>
      <p:sp>
        <p:nvSpPr>
          <p:cNvPr id="327" name="Rectangle 326">
            <a:extLst>
              <a:ext uri="{FF2B5EF4-FFF2-40B4-BE49-F238E27FC236}">
                <a16:creationId xmlns:a16="http://schemas.microsoft.com/office/drawing/2014/main" id="{3F4A5012-D3AD-41DB-BBF1-60C235A87EFE}"/>
              </a:ext>
            </a:extLst>
          </p:cNvPr>
          <p:cNvSpPr/>
          <p:nvPr/>
        </p:nvSpPr>
        <p:spPr>
          <a:xfrm>
            <a:off x="386777" y="585813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phone</a:t>
            </a:r>
            <a:endParaRPr lang="en-GB" sz="1000" dirty="0"/>
          </a:p>
        </p:txBody>
      </p:sp>
      <p:sp>
        <p:nvSpPr>
          <p:cNvPr id="328" name="Rectangle 327">
            <a:extLst>
              <a:ext uri="{FF2B5EF4-FFF2-40B4-BE49-F238E27FC236}">
                <a16:creationId xmlns:a16="http://schemas.microsoft.com/office/drawing/2014/main" id="{97CE9AF8-AD5E-482A-BC8D-BFFB40637C60}"/>
              </a:ext>
            </a:extLst>
          </p:cNvPr>
          <p:cNvSpPr/>
          <p:nvPr/>
        </p:nvSpPr>
        <p:spPr>
          <a:xfrm>
            <a:off x="378912" y="501891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address</a:t>
            </a:r>
            <a:endParaRPr lang="en-GB" sz="1000" dirty="0"/>
          </a:p>
        </p:txBody>
      </p:sp>
      <p:sp>
        <p:nvSpPr>
          <p:cNvPr id="329" name="Rectangle 328">
            <a:extLst>
              <a:ext uri="{FF2B5EF4-FFF2-40B4-BE49-F238E27FC236}">
                <a16:creationId xmlns:a16="http://schemas.microsoft.com/office/drawing/2014/main" id="{11056AF6-7808-47D3-8DCF-343CA7734776}"/>
              </a:ext>
            </a:extLst>
          </p:cNvPr>
          <p:cNvSpPr/>
          <p:nvPr/>
        </p:nvSpPr>
        <p:spPr>
          <a:xfrm>
            <a:off x="388383" y="545008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bank account</a:t>
            </a:r>
            <a:endParaRPr lang="en-GB" sz="1000" dirty="0"/>
          </a:p>
        </p:txBody>
      </p:sp>
      <p:sp>
        <p:nvSpPr>
          <p:cNvPr id="354" name="Left Brace 353">
            <a:extLst>
              <a:ext uri="{FF2B5EF4-FFF2-40B4-BE49-F238E27FC236}">
                <a16:creationId xmlns:a16="http://schemas.microsoft.com/office/drawing/2014/main" id="{5C148B81-EAF5-4F52-8EAB-26A3DA8D3809}"/>
              </a:ext>
            </a:extLst>
          </p:cNvPr>
          <p:cNvSpPr/>
          <p:nvPr/>
        </p:nvSpPr>
        <p:spPr>
          <a:xfrm rot="16200000">
            <a:off x="949650" y="5635410"/>
            <a:ext cx="108012" cy="147073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5" name="TextBox 354">
            <a:extLst>
              <a:ext uri="{FF2B5EF4-FFF2-40B4-BE49-F238E27FC236}">
                <a16:creationId xmlns:a16="http://schemas.microsoft.com/office/drawing/2014/main" id="{5AC1CFFF-F6D7-4298-93F9-BEB697EEFDEC}"/>
              </a:ext>
            </a:extLst>
          </p:cNvPr>
          <p:cNvSpPr txBox="1"/>
          <p:nvPr/>
        </p:nvSpPr>
        <p:spPr>
          <a:xfrm>
            <a:off x="268287" y="6423139"/>
            <a:ext cx="14707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entity</a:t>
            </a:r>
            <a:endParaRPr lang="en-GB" sz="1000" dirty="0"/>
          </a:p>
        </p:txBody>
      </p:sp>
    </p:spTree>
    <p:extLst>
      <p:ext uri="{BB962C8B-B14F-4D97-AF65-F5344CB8AC3E}">
        <p14:creationId xmlns:p14="http://schemas.microsoft.com/office/powerpoint/2010/main" val="36222726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Rectangle 97">
            <a:extLst>
              <a:ext uri="{FF2B5EF4-FFF2-40B4-BE49-F238E27FC236}">
                <a16:creationId xmlns:a16="http://schemas.microsoft.com/office/drawing/2014/main" id="{33667345-722E-40FE-909D-89EDF4598702}"/>
              </a:ext>
            </a:extLst>
          </p:cNvPr>
          <p:cNvSpPr/>
          <p:nvPr/>
        </p:nvSpPr>
        <p:spPr>
          <a:xfrm>
            <a:off x="6876256" y="8992"/>
            <a:ext cx="2222633" cy="125946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8CC6842B-9476-40C4-8C2C-28A32D7A2A2B}"/>
              </a:ext>
            </a:extLst>
          </p:cNvPr>
          <p:cNvSpPr/>
          <p:nvPr/>
        </p:nvSpPr>
        <p:spPr>
          <a:xfrm>
            <a:off x="268288" y="673249"/>
            <a:ext cx="1470738" cy="288032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claim 1</a:t>
            </a:r>
            <a:endParaRPr lang="en-GB" sz="1000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487FD9CE-2E18-48C8-AAF9-6886B4118762}"/>
              </a:ext>
            </a:extLst>
          </p:cNvPr>
          <p:cNvSpPr txBox="1"/>
          <p:nvPr/>
        </p:nvSpPr>
        <p:spPr>
          <a:xfrm>
            <a:off x="268287" y="332356"/>
            <a:ext cx="14707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time 1</a:t>
            </a:r>
            <a:endParaRPr lang="en-GB" sz="1200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444D8648-6AEE-42C4-A696-413C709D5385}"/>
              </a:ext>
            </a:extLst>
          </p:cNvPr>
          <p:cNvSpPr txBox="1"/>
          <p:nvPr/>
        </p:nvSpPr>
        <p:spPr>
          <a:xfrm>
            <a:off x="2097019" y="332356"/>
            <a:ext cx="14290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time 2</a:t>
            </a:r>
            <a:endParaRPr lang="en-GB" sz="1200" dirty="0"/>
          </a:p>
        </p:txBody>
      </p:sp>
      <p:sp>
        <p:nvSpPr>
          <p:cNvPr id="177" name="Rectangle 176">
            <a:extLst>
              <a:ext uri="{FF2B5EF4-FFF2-40B4-BE49-F238E27FC236}">
                <a16:creationId xmlns:a16="http://schemas.microsoft.com/office/drawing/2014/main" id="{F925FA1B-7C16-4E65-A3A6-57A4237D20AD}"/>
              </a:ext>
            </a:extLst>
          </p:cNvPr>
          <p:cNvSpPr/>
          <p:nvPr/>
        </p:nvSpPr>
        <p:spPr>
          <a:xfrm>
            <a:off x="2097019" y="684129"/>
            <a:ext cx="1442347" cy="288032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claim 2</a:t>
            </a:r>
            <a:endParaRPr lang="en-GB" sz="1000" dirty="0"/>
          </a:p>
        </p:txBody>
      </p:sp>
      <p:sp>
        <p:nvSpPr>
          <p:cNvPr id="284" name="Rectangle 283">
            <a:extLst>
              <a:ext uri="{FF2B5EF4-FFF2-40B4-BE49-F238E27FC236}">
                <a16:creationId xmlns:a16="http://schemas.microsoft.com/office/drawing/2014/main" id="{28DD403B-121A-421E-AE24-00A9330A7A92}"/>
              </a:ext>
            </a:extLst>
          </p:cNvPr>
          <p:cNvSpPr/>
          <p:nvPr/>
        </p:nvSpPr>
        <p:spPr>
          <a:xfrm>
            <a:off x="268289" y="1186883"/>
            <a:ext cx="1470739" cy="2232248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5" name="Rectangle 284">
            <a:extLst>
              <a:ext uri="{FF2B5EF4-FFF2-40B4-BE49-F238E27FC236}">
                <a16:creationId xmlns:a16="http://schemas.microsoft.com/office/drawing/2014/main" id="{35927A23-51BB-494C-8BD7-21C8ADE9C3BF}"/>
              </a:ext>
            </a:extLst>
          </p:cNvPr>
          <p:cNvSpPr/>
          <p:nvPr/>
        </p:nvSpPr>
        <p:spPr>
          <a:xfrm>
            <a:off x="371721" y="1350055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name</a:t>
            </a:r>
            <a:endParaRPr lang="en-GB" sz="1000" dirty="0"/>
          </a:p>
        </p:txBody>
      </p:sp>
      <p:sp>
        <p:nvSpPr>
          <p:cNvPr id="286" name="Rectangle 285">
            <a:extLst>
              <a:ext uri="{FF2B5EF4-FFF2-40B4-BE49-F238E27FC236}">
                <a16:creationId xmlns:a16="http://schemas.microsoft.com/office/drawing/2014/main" id="{8A829FC6-9008-45CE-85A5-8A8371533F2C}"/>
              </a:ext>
            </a:extLst>
          </p:cNvPr>
          <p:cNvSpPr/>
          <p:nvPr/>
        </p:nvSpPr>
        <p:spPr>
          <a:xfrm>
            <a:off x="380960" y="1781217"/>
            <a:ext cx="1222870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license plate</a:t>
            </a:r>
            <a:endParaRPr lang="en-GB" sz="1000" dirty="0"/>
          </a:p>
        </p:txBody>
      </p:sp>
      <p:sp>
        <p:nvSpPr>
          <p:cNvPr id="287" name="Rectangle 286">
            <a:extLst>
              <a:ext uri="{FF2B5EF4-FFF2-40B4-BE49-F238E27FC236}">
                <a16:creationId xmlns:a16="http://schemas.microsoft.com/office/drawing/2014/main" id="{FF67EBC7-8FDB-4B10-B675-83B14EA714B8}"/>
              </a:ext>
            </a:extLst>
          </p:cNvPr>
          <p:cNvSpPr/>
          <p:nvPr/>
        </p:nvSpPr>
        <p:spPr>
          <a:xfrm>
            <a:off x="386779" y="305159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phone</a:t>
            </a:r>
            <a:endParaRPr lang="en-GB" sz="1000" dirty="0"/>
          </a:p>
        </p:txBody>
      </p:sp>
      <p:sp>
        <p:nvSpPr>
          <p:cNvPr id="288" name="Rectangle 287">
            <a:extLst>
              <a:ext uri="{FF2B5EF4-FFF2-40B4-BE49-F238E27FC236}">
                <a16:creationId xmlns:a16="http://schemas.microsoft.com/office/drawing/2014/main" id="{C53D8E33-9EAB-42C8-9171-F47A54768562}"/>
              </a:ext>
            </a:extLst>
          </p:cNvPr>
          <p:cNvSpPr/>
          <p:nvPr/>
        </p:nvSpPr>
        <p:spPr>
          <a:xfrm>
            <a:off x="378914" y="221237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address</a:t>
            </a:r>
            <a:endParaRPr lang="en-GB" sz="1000" dirty="0"/>
          </a:p>
        </p:txBody>
      </p:sp>
      <p:sp>
        <p:nvSpPr>
          <p:cNvPr id="289" name="Rectangle 288">
            <a:extLst>
              <a:ext uri="{FF2B5EF4-FFF2-40B4-BE49-F238E27FC236}">
                <a16:creationId xmlns:a16="http://schemas.microsoft.com/office/drawing/2014/main" id="{D878DE41-4ED5-439E-B3A7-9C349A9BB097}"/>
              </a:ext>
            </a:extLst>
          </p:cNvPr>
          <p:cNvSpPr/>
          <p:nvPr/>
        </p:nvSpPr>
        <p:spPr>
          <a:xfrm>
            <a:off x="388385" y="264354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bank account</a:t>
            </a:r>
            <a:endParaRPr lang="en-GB" sz="1000" dirty="0"/>
          </a:p>
        </p:txBody>
      </p:sp>
      <p:sp>
        <p:nvSpPr>
          <p:cNvPr id="290" name="Rectangle 289">
            <a:extLst>
              <a:ext uri="{FF2B5EF4-FFF2-40B4-BE49-F238E27FC236}">
                <a16:creationId xmlns:a16="http://schemas.microsoft.com/office/drawing/2014/main" id="{C4A78B3A-0503-41CB-8625-6614E3ADBE55}"/>
              </a:ext>
            </a:extLst>
          </p:cNvPr>
          <p:cNvSpPr/>
          <p:nvPr/>
        </p:nvSpPr>
        <p:spPr>
          <a:xfrm>
            <a:off x="2055339" y="1186883"/>
            <a:ext cx="1470739" cy="2232248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1" name="Rectangle 290">
            <a:extLst>
              <a:ext uri="{FF2B5EF4-FFF2-40B4-BE49-F238E27FC236}">
                <a16:creationId xmlns:a16="http://schemas.microsoft.com/office/drawing/2014/main" id="{6C78162A-1A20-4300-AE5B-D60B77BF5C86}"/>
              </a:ext>
            </a:extLst>
          </p:cNvPr>
          <p:cNvSpPr/>
          <p:nvPr/>
        </p:nvSpPr>
        <p:spPr>
          <a:xfrm>
            <a:off x="2158771" y="1350055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name</a:t>
            </a:r>
            <a:endParaRPr lang="en-GB" sz="1000" dirty="0"/>
          </a:p>
        </p:txBody>
      </p:sp>
      <p:sp>
        <p:nvSpPr>
          <p:cNvPr id="292" name="Rectangle 291">
            <a:extLst>
              <a:ext uri="{FF2B5EF4-FFF2-40B4-BE49-F238E27FC236}">
                <a16:creationId xmlns:a16="http://schemas.microsoft.com/office/drawing/2014/main" id="{74CBAC17-5CF0-4710-BE9F-7538EA73882B}"/>
              </a:ext>
            </a:extLst>
          </p:cNvPr>
          <p:cNvSpPr/>
          <p:nvPr/>
        </p:nvSpPr>
        <p:spPr>
          <a:xfrm>
            <a:off x="2168010" y="1781217"/>
            <a:ext cx="1222870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license plate</a:t>
            </a:r>
            <a:endParaRPr lang="en-GB" sz="1000" dirty="0"/>
          </a:p>
        </p:txBody>
      </p:sp>
      <p:sp>
        <p:nvSpPr>
          <p:cNvPr id="293" name="Rectangle 292">
            <a:extLst>
              <a:ext uri="{FF2B5EF4-FFF2-40B4-BE49-F238E27FC236}">
                <a16:creationId xmlns:a16="http://schemas.microsoft.com/office/drawing/2014/main" id="{F7F57651-CE47-485D-9EA4-CBA6344060B2}"/>
              </a:ext>
            </a:extLst>
          </p:cNvPr>
          <p:cNvSpPr/>
          <p:nvPr/>
        </p:nvSpPr>
        <p:spPr>
          <a:xfrm>
            <a:off x="2173829" y="305159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phone</a:t>
            </a:r>
            <a:endParaRPr lang="en-GB" sz="1000" dirty="0"/>
          </a:p>
        </p:txBody>
      </p:sp>
      <p:sp>
        <p:nvSpPr>
          <p:cNvPr id="294" name="Rectangle 293">
            <a:extLst>
              <a:ext uri="{FF2B5EF4-FFF2-40B4-BE49-F238E27FC236}">
                <a16:creationId xmlns:a16="http://schemas.microsoft.com/office/drawing/2014/main" id="{2F041C69-9C3C-486E-AC1E-275D382BA396}"/>
              </a:ext>
            </a:extLst>
          </p:cNvPr>
          <p:cNvSpPr/>
          <p:nvPr/>
        </p:nvSpPr>
        <p:spPr>
          <a:xfrm>
            <a:off x="2165964" y="221237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address</a:t>
            </a:r>
            <a:endParaRPr lang="en-GB" sz="1000" dirty="0"/>
          </a:p>
        </p:txBody>
      </p:sp>
      <p:sp>
        <p:nvSpPr>
          <p:cNvPr id="295" name="Rectangle 294">
            <a:extLst>
              <a:ext uri="{FF2B5EF4-FFF2-40B4-BE49-F238E27FC236}">
                <a16:creationId xmlns:a16="http://schemas.microsoft.com/office/drawing/2014/main" id="{F292F43B-5713-48E4-BF62-A1597D1235B7}"/>
              </a:ext>
            </a:extLst>
          </p:cNvPr>
          <p:cNvSpPr/>
          <p:nvPr/>
        </p:nvSpPr>
        <p:spPr>
          <a:xfrm>
            <a:off x="2175435" y="264354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bank account</a:t>
            </a:r>
            <a:endParaRPr lang="en-GB" sz="1000" dirty="0"/>
          </a:p>
        </p:txBody>
      </p:sp>
      <p:sp>
        <p:nvSpPr>
          <p:cNvPr id="314" name="Left Brace 313">
            <a:extLst>
              <a:ext uri="{FF2B5EF4-FFF2-40B4-BE49-F238E27FC236}">
                <a16:creationId xmlns:a16="http://schemas.microsoft.com/office/drawing/2014/main" id="{B43A377F-6117-4EF9-8DFC-1643393FF3FA}"/>
              </a:ext>
            </a:extLst>
          </p:cNvPr>
          <p:cNvSpPr/>
          <p:nvPr/>
        </p:nvSpPr>
        <p:spPr>
          <a:xfrm rot="16200000">
            <a:off x="949652" y="2828870"/>
            <a:ext cx="108012" cy="147073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5" name="TextBox 314">
            <a:extLst>
              <a:ext uri="{FF2B5EF4-FFF2-40B4-BE49-F238E27FC236}">
                <a16:creationId xmlns:a16="http://schemas.microsoft.com/office/drawing/2014/main" id="{C23B1AF1-78B0-4EB7-A6FF-EDFE6507659C}"/>
              </a:ext>
            </a:extLst>
          </p:cNvPr>
          <p:cNvSpPr txBox="1"/>
          <p:nvPr/>
        </p:nvSpPr>
        <p:spPr>
          <a:xfrm>
            <a:off x="268289" y="3616599"/>
            <a:ext cx="14707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entity</a:t>
            </a:r>
            <a:endParaRPr lang="en-GB" sz="1000" dirty="0"/>
          </a:p>
        </p:txBody>
      </p:sp>
      <p:sp>
        <p:nvSpPr>
          <p:cNvPr id="316" name="Left Brace 315">
            <a:extLst>
              <a:ext uri="{FF2B5EF4-FFF2-40B4-BE49-F238E27FC236}">
                <a16:creationId xmlns:a16="http://schemas.microsoft.com/office/drawing/2014/main" id="{15BD94EF-8A2D-4266-9257-C881D9DDD57E}"/>
              </a:ext>
            </a:extLst>
          </p:cNvPr>
          <p:cNvSpPr/>
          <p:nvPr/>
        </p:nvSpPr>
        <p:spPr>
          <a:xfrm rot="16200000">
            <a:off x="2736700" y="2828870"/>
            <a:ext cx="108012" cy="147073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7" name="TextBox 316">
            <a:extLst>
              <a:ext uri="{FF2B5EF4-FFF2-40B4-BE49-F238E27FC236}">
                <a16:creationId xmlns:a16="http://schemas.microsoft.com/office/drawing/2014/main" id="{CE14AB76-D911-4852-9E42-0DDE4AC919E1}"/>
              </a:ext>
            </a:extLst>
          </p:cNvPr>
          <p:cNvSpPr txBox="1"/>
          <p:nvPr/>
        </p:nvSpPr>
        <p:spPr>
          <a:xfrm>
            <a:off x="2055337" y="3616599"/>
            <a:ext cx="14707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entity</a:t>
            </a:r>
            <a:endParaRPr lang="en-GB" sz="1000" dirty="0"/>
          </a:p>
        </p:txBody>
      </p:sp>
      <p:sp>
        <p:nvSpPr>
          <p:cNvPr id="324" name="Rectangle 323">
            <a:extLst>
              <a:ext uri="{FF2B5EF4-FFF2-40B4-BE49-F238E27FC236}">
                <a16:creationId xmlns:a16="http://schemas.microsoft.com/office/drawing/2014/main" id="{7076414C-F24F-4D82-905B-418D438720BD}"/>
              </a:ext>
            </a:extLst>
          </p:cNvPr>
          <p:cNvSpPr/>
          <p:nvPr/>
        </p:nvSpPr>
        <p:spPr>
          <a:xfrm>
            <a:off x="268287" y="3993423"/>
            <a:ext cx="1470739" cy="2232248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5" name="Rectangle 324">
            <a:extLst>
              <a:ext uri="{FF2B5EF4-FFF2-40B4-BE49-F238E27FC236}">
                <a16:creationId xmlns:a16="http://schemas.microsoft.com/office/drawing/2014/main" id="{2A42556D-2601-42F2-9D03-2F9256F73F5F}"/>
              </a:ext>
            </a:extLst>
          </p:cNvPr>
          <p:cNvSpPr/>
          <p:nvPr/>
        </p:nvSpPr>
        <p:spPr>
          <a:xfrm>
            <a:off x="371719" y="4156595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name</a:t>
            </a:r>
            <a:endParaRPr lang="en-GB" sz="1000" dirty="0"/>
          </a:p>
        </p:txBody>
      </p:sp>
      <p:sp>
        <p:nvSpPr>
          <p:cNvPr id="326" name="Rectangle 325">
            <a:extLst>
              <a:ext uri="{FF2B5EF4-FFF2-40B4-BE49-F238E27FC236}">
                <a16:creationId xmlns:a16="http://schemas.microsoft.com/office/drawing/2014/main" id="{16DA0722-9FDC-4C65-97F6-71A1F6BBAC8A}"/>
              </a:ext>
            </a:extLst>
          </p:cNvPr>
          <p:cNvSpPr/>
          <p:nvPr/>
        </p:nvSpPr>
        <p:spPr>
          <a:xfrm>
            <a:off x="380958" y="4587757"/>
            <a:ext cx="1222870" cy="288032"/>
          </a:xfrm>
          <a:prstGeom prst="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license plate</a:t>
            </a:r>
            <a:endParaRPr lang="en-GB" sz="1000" dirty="0"/>
          </a:p>
        </p:txBody>
      </p:sp>
      <p:sp>
        <p:nvSpPr>
          <p:cNvPr id="327" name="Rectangle 326">
            <a:extLst>
              <a:ext uri="{FF2B5EF4-FFF2-40B4-BE49-F238E27FC236}">
                <a16:creationId xmlns:a16="http://schemas.microsoft.com/office/drawing/2014/main" id="{3F4A5012-D3AD-41DB-BBF1-60C235A87EFE}"/>
              </a:ext>
            </a:extLst>
          </p:cNvPr>
          <p:cNvSpPr/>
          <p:nvPr/>
        </p:nvSpPr>
        <p:spPr>
          <a:xfrm>
            <a:off x="386777" y="585813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phone</a:t>
            </a:r>
            <a:endParaRPr lang="en-GB" sz="1000" dirty="0"/>
          </a:p>
        </p:txBody>
      </p:sp>
      <p:sp>
        <p:nvSpPr>
          <p:cNvPr id="328" name="Rectangle 327">
            <a:extLst>
              <a:ext uri="{FF2B5EF4-FFF2-40B4-BE49-F238E27FC236}">
                <a16:creationId xmlns:a16="http://schemas.microsoft.com/office/drawing/2014/main" id="{97CE9AF8-AD5E-482A-BC8D-BFFB40637C60}"/>
              </a:ext>
            </a:extLst>
          </p:cNvPr>
          <p:cNvSpPr/>
          <p:nvPr/>
        </p:nvSpPr>
        <p:spPr>
          <a:xfrm>
            <a:off x="378912" y="501891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address</a:t>
            </a:r>
            <a:endParaRPr lang="en-GB" sz="1000" dirty="0"/>
          </a:p>
        </p:txBody>
      </p:sp>
      <p:sp>
        <p:nvSpPr>
          <p:cNvPr id="329" name="Rectangle 328">
            <a:extLst>
              <a:ext uri="{FF2B5EF4-FFF2-40B4-BE49-F238E27FC236}">
                <a16:creationId xmlns:a16="http://schemas.microsoft.com/office/drawing/2014/main" id="{11056AF6-7808-47D3-8DCF-343CA7734776}"/>
              </a:ext>
            </a:extLst>
          </p:cNvPr>
          <p:cNvSpPr/>
          <p:nvPr/>
        </p:nvSpPr>
        <p:spPr>
          <a:xfrm>
            <a:off x="388383" y="545008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bank account</a:t>
            </a:r>
            <a:endParaRPr lang="en-GB" sz="1000" dirty="0"/>
          </a:p>
        </p:txBody>
      </p:sp>
      <p:sp>
        <p:nvSpPr>
          <p:cNvPr id="330" name="Rectangle 329">
            <a:extLst>
              <a:ext uri="{FF2B5EF4-FFF2-40B4-BE49-F238E27FC236}">
                <a16:creationId xmlns:a16="http://schemas.microsoft.com/office/drawing/2014/main" id="{AD1F7B26-5576-4C63-8387-4DFFBF852F38}"/>
              </a:ext>
            </a:extLst>
          </p:cNvPr>
          <p:cNvSpPr/>
          <p:nvPr/>
        </p:nvSpPr>
        <p:spPr>
          <a:xfrm>
            <a:off x="2055337" y="3993423"/>
            <a:ext cx="1470739" cy="2232248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1" name="Rectangle 330">
            <a:extLst>
              <a:ext uri="{FF2B5EF4-FFF2-40B4-BE49-F238E27FC236}">
                <a16:creationId xmlns:a16="http://schemas.microsoft.com/office/drawing/2014/main" id="{CF407035-01A3-4940-9B98-159F0A4BDD0A}"/>
              </a:ext>
            </a:extLst>
          </p:cNvPr>
          <p:cNvSpPr/>
          <p:nvPr/>
        </p:nvSpPr>
        <p:spPr>
          <a:xfrm>
            <a:off x="2158769" y="4156595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name</a:t>
            </a:r>
            <a:endParaRPr lang="en-GB" sz="1000" dirty="0"/>
          </a:p>
        </p:txBody>
      </p:sp>
      <p:sp>
        <p:nvSpPr>
          <p:cNvPr id="332" name="Rectangle 331">
            <a:extLst>
              <a:ext uri="{FF2B5EF4-FFF2-40B4-BE49-F238E27FC236}">
                <a16:creationId xmlns:a16="http://schemas.microsoft.com/office/drawing/2014/main" id="{B4CBAB1F-FE04-4A85-A593-33C2FE5661AC}"/>
              </a:ext>
            </a:extLst>
          </p:cNvPr>
          <p:cNvSpPr/>
          <p:nvPr/>
        </p:nvSpPr>
        <p:spPr>
          <a:xfrm>
            <a:off x="2168008" y="4587757"/>
            <a:ext cx="1222870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license plate</a:t>
            </a:r>
            <a:endParaRPr lang="en-GB" sz="1000" dirty="0"/>
          </a:p>
        </p:txBody>
      </p:sp>
      <p:sp>
        <p:nvSpPr>
          <p:cNvPr id="333" name="Rectangle 332">
            <a:extLst>
              <a:ext uri="{FF2B5EF4-FFF2-40B4-BE49-F238E27FC236}">
                <a16:creationId xmlns:a16="http://schemas.microsoft.com/office/drawing/2014/main" id="{6C7E78DC-9E03-4992-AD79-97AF80B3416D}"/>
              </a:ext>
            </a:extLst>
          </p:cNvPr>
          <p:cNvSpPr/>
          <p:nvPr/>
        </p:nvSpPr>
        <p:spPr>
          <a:xfrm>
            <a:off x="2173827" y="585813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phone</a:t>
            </a:r>
            <a:endParaRPr lang="en-GB" sz="1000" dirty="0"/>
          </a:p>
        </p:txBody>
      </p:sp>
      <p:sp>
        <p:nvSpPr>
          <p:cNvPr id="334" name="Rectangle 333">
            <a:extLst>
              <a:ext uri="{FF2B5EF4-FFF2-40B4-BE49-F238E27FC236}">
                <a16:creationId xmlns:a16="http://schemas.microsoft.com/office/drawing/2014/main" id="{E7511ADC-0E95-4EEB-AE67-C5F9CA619679}"/>
              </a:ext>
            </a:extLst>
          </p:cNvPr>
          <p:cNvSpPr/>
          <p:nvPr/>
        </p:nvSpPr>
        <p:spPr>
          <a:xfrm>
            <a:off x="2165962" y="501891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address</a:t>
            </a:r>
            <a:endParaRPr lang="en-GB" sz="1000" dirty="0"/>
          </a:p>
        </p:txBody>
      </p:sp>
      <p:sp>
        <p:nvSpPr>
          <p:cNvPr id="335" name="Rectangle 334">
            <a:extLst>
              <a:ext uri="{FF2B5EF4-FFF2-40B4-BE49-F238E27FC236}">
                <a16:creationId xmlns:a16="http://schemas.microsoft.com/office/drawing/2014/main" id="{7B9B5AFE-BD54-43FF-B8FC-9F465B50390E}"/>
              </a:ext>
            </a:extLst>
          </p:cNvPr>
          <p:cNvSpPr/>
          <p:nvPr/>
        </p:nvSpPr>
        <p:spPr>
          <a:xfrm>
            <a:off x="2175433" y="545008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bank account</a:t>
            </a:r>
            <a:endParaRPr lang="en-GB" sz="1000" dirty="0"/>
          </a:p>
        </p:txBody>
      </p:sp>
      <p:sp>
        <p:nvSpPr>
          <p:cNvPr id="354" name="Left Brace 353">
            <a:extLst>
              <a:ext uri="{FF2B5EF4-FFF2-40B4-BE49-F238E27FC236}">
                <a16:creationId xmlns:a16="http://schemas.microsoft.com/office/drawing/2014/main" id="{5C148B81-EAF5-4F52-8EAB-26A3DA8D3809}"/>
              </a:ext>
            </a:extLst>
          </p:cNvPr>
          <p:cNvSpPr/>
          <p:nvPr/>
        </p:nvSpPr>
        <p:spPr>
          <a:xfrm rot="16200000">
            <a:off x="949650" y="5635410"/>
            <a:ext cx="108012" cy="147073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5" name="TextBox 354">
            <a:extLst>
              <a:ext uri="{FF2B5EF4-FFF2-40B4-BE49-F238E27FC236}">
                <a16:creationId xmlns:a16="http://schemas.microsoft.com/office/drawing/2014/main" id="{5AC1CFFF-F6D7-4298-93F9-BEB697EEFDEC}"/>
              </a:ext>
            </a:extLst>
          </p:cNvPr>
          <p:cNvSpPr txBox="1"/>
          <p:nvPr/>
        </p:nvSpPr>
        <p:spPr>
          <a:xfrm>
            <a:off x="268287" y="6423139"/>
            <a:ext cx="14707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entity</a:t>
            </a:r>
            <a:endParaRPr lang="en-GB" sz="1000" dirty="0"/>
          </a:p>
        </p:txBody>
      </p:sp>
      <p:sp>
        <p:nvSpPr>
          <p:cNvPr id="356" name="Left Brace 355">
            <a:extLst>
              <a:ext uri="{FF2B5EF4-FFF2-40B4-BE49-F238E27FC236}">
                <a16:creationId xmlns:a16="http://schemas.microsoft.com/office/drawing/2014/main" id="{7C7C4EBB-8070-4B42-BD52-BB33D4AA7D68}"/>
              </a:ext>
            </a:extLst>
          </p:cNvPr>
          <p:cNvSpPr/>
          <p:nvPr/>
        </p:nvSpPr>
        <p:spPr>
          <a:xfrm rot="16200000">
            <a:off x="2736698" y="5635410"/>
            <a:ext cx="108012" cy="147073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7" name="TextBox 356">
            <a:extLst>
              <a:ext uri="{FF2B5EF4-FFF2-40B4-BE49-F238E27FC236}">
                <a16:creationId xmlns:a16="http://schemas.microsoft.com/office/drawing/2014/main" id="{1F29F19C-C64A-45E0-946F-1A3743877A7D}"/>
              </a:ext>
            </a:extLst>
          </p:cNvPr>
          <p:cNvSpPr txBox="1"/>
          <p:nvPr/>
        </p:nvSpPr>
        <p:spPr>
          <a:xfrm>
            <a:off x="2055335" y="6423139"/>
            <a:ext cx="14707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entity</a:t>
            </a:r>
            <a:endParaRPr lang="en-GB" sz="1000" dirty="0"/>
          </a:p>
        </p:txBody>
      </p:sp>
    </p:spTree>
    <p:extLst>
      <p:ext uri="{BB962C8B-B14F-4D97-AF65-F5344CB8AC3E}">
        <p14:creationId xmlns:p14="http://schemas.microsoft.com/office/powerpoint/2010/main" val="4262829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Rectangle 97">
            <a:extLst>
              <a:ext uri="{FF2B5EF4-FFF2-40B4-BE49-F238E27FC236}">
                <a16:creationId xmlns:a16="http://schemas.microsoft.com/office/drawing/2014/main" id="{33667345-722E-40FE-909D-89EDF4598702}"/>
              </a:ext>
            </a:extLst>
          </p:cNvPr>
          <p:cNvSpPr/>
          <p:nvPr/>
        </p:nvSpPr>
        <p:spPr>
          <a:xfrm>
            <a:off x="6876256" y="8992"/>
            <a:ext cx="2222633" cy="125946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8CC6842B-9476-40C4-8C2C-28A32D7A2A2B}"/>
              </a:ext>
            </a:extLst>
          </p:cNvPr>
          <p:cNvSpPr/>
          <p:nvPr/>
        </p:nvSpPr>
        <p:spPr>
          <a:xfrm>
            <a:off x="268288" y="673249"/>
            <a:ext cx="1470738" cy="288032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claim 1</a:t>
            </a:r>
            <a:endParaRPr lang="en-GB" sz="1000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487FD9CE-2E18-48C8-AAF9-6886B4118762}"/>
              </a:ext>
            </a:extLst>
          </p:cNvPr>
          <p:cNvSpPr txBox="1"/>
          <p:nvPr/>
        </p:nvSpPr>
        <p:spPr>
          <a:xfrm>
            <a:off x="268287" y="332356"/>
            <a:ext cx="14707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time 1</a:t>
            </a:r>
            <a:endParaRPr lang="en-GB" sz="1200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444D8648-6AEE-42C4-A696-413C709D5385}"/>
              </a:ext>
            </a:extLst>
          </p:cNvPr>
          <p:cNvSpPr txBox="1"/>
          <p:nvPr/>
        </p:nvSpPr>
        <p:spPr>
          <a:xfrm>
            <a:off x="2097019" y="332356"/>
            <a:ext cx="14290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time 2</a:t>
            </a:r>
            <a:endParaRPr lang="en-GB" sz="1200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75354FD0-6CBD-481D-A306-FC89685DABE6}"/>
              </a:ext>
            </a:extLst>
          </p:cNvPr>
          <p:cNvSpPr txBox="1"/>
          <p:nvPr/>
        </p:nvSpPr>
        <p:spPr>
          <a:xfrm>
            <a:off x="3836284" y="332356"/>
            <a:ext cx="14768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time 3</a:t>
            </a:r>
            <a:endParaRPr lang="en-GB" sz="1200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F7F194F3-63A7-4865-BE39-9585C70723D4}"/>
              </a:ext>
            </a:extLst>
          </p:cNvPr>
          <p:cNvSpPr txBox="1"/>
          <p:nvPr/>
        </p:nvSpPr>
        <p:spPr>
          <a:xfrm>
            <a:off x="5629433" y="315593"/>
            <a:ext cx="147073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200" dirty="0"/>
              <a:t>…</a:t>
            </a:r>
            <a:endParaRPr lang="en-GB" sz="1200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AB48EE3A-8B0E-4E49-8FD4-396B7CB0958F}"/>
              </a:ext>
            </a:extLst>
          </p:cNvPr>
          <p:cNvSpPr txBox="1"/>
          <p:nvPr/>
        </p:nvSpPr>
        <p:spPr>
          <a:xfrm>
            <a:off x="7410384" y="332356"/>
            <a:ext cx="14707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time t</a:t>
            </a:r>
            <a:endParaRPr lang="en-GB" sz="1200" dirty="0"/>
          </a:p>
        </p:txBody>
      </p:sp>
      <p:sp>
        <p:nvSpPr>
          <p:cNvPr id="177" name="Rectangle 176">
            <a:extLst>
              <a:ext uri="{FF2B5EF4-FFF2-40B4-BE49-F238E27FC236}">
                <a16:creationId xmlns:a16="http://schemas.microsoft.com/office/drawing/2014/main" id="{F925FA1B-7C16-4E65-A3A6-57A4237D20AD}"/>
              </a:ext>
            </a:extLst>
          </p:cNvPr>
          <p:cNvSpPr/>
          <p:nvPr/>
        </p:nvSpPr>
        <p:spPr>
          <a:xfrm>
            <a:off x="2097019" y="684129"/>
            <a:ext cx="1442347" cy="288032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claim 2</a:t>
            </a:r>
            <a:endParaRPr lang="en-GB" sz="1000" dirty="0"/>
          </a:p>
        </p:txBody>
      </p:sp>
      <p:sp>
        <p:nvSpPr>
          <p:cNvPr id="184" name="Rectangle 183">
            <a:extLst>
              <a:ext uri="{FF2B5EF4-FFF2-40B4-BE49-F238E27FC236}">
                <a16:creationId xmlns:a16="http://schemas.microsoft.com/office/drawing/2014/main" id="{86A02404-610E-416F-B9F7-1268A3EF6FBF}"/>
              </a:ext>
            </a:extLst>
          </p:cNvPr>
          <p:cNvSpPr/>
          <p:nvPr/>
        </p:nvSpPr>
        <p:spPr>
          <a:xfrm>
            <a:off x="3842386" y="679972"/>
            <a:ext cx="1470740" cy="288032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claim 3</a:t>
            </a:r>
            <a:endParaRPr lang="en-GB" sz="1000" dirty="0"/>
          </a:p>
        </p:txBody>
      </p:sp>
      <p:sp>
        <p:nvSpPr>
          <p:cNvPr id="191" name="Rectangle 190">
            <a:extLst>
              <a:ext uri="{FF2B5EF4-FFF2-40B4-BE49-F238E27FC236}">
                <a16:creationId xmlns:a16="http://schemas.microsoft.com/office/drawing/2014/main" id="{2C6CF6F2-B7BE-4562-8C27-76FCB76F5D4C}"/>
              </a:ext>
            </a:extLst>
          </p:cNvPr>
          <p:cNvSpPr/>
          <p:nvPr/>
        </p:nvSpPr>
        <p:spPr>
          <a:xfrm>
            <a:off x="5620746" y="679972"/>
            <a:ext cx="1470738" cy="288032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…</a:t>
            </a:r>
            <a:endParaRPr lang="en-GB" sz="1000" dirty="0"/>
          </a:p>
        </p:txBody>
      </p:sp>
      <p:sp>
        <p:nvSpPr>
          <p:cNvPr id="198" name="Rectangle 197">
            <a:extLst>
              <a:ext uri="{FF2B5EF4-FFF2-40B4-BE49-F238E27FC236}">
                <a16:creationId xmlns:a16="http://schemas.microsoft.com/office/drawing/2014/main" id="{06DB0D30-F949-409D-8AD9-606D1D6C8ED5}"/>
              </a:ext>
            </a:extLst>
          </p:cNvPr>
          <p:cNvSpPr/>
          <p:nvPr/>
        </p:nvSpPr>
        <p:spPr>
          <a:xfrm>
            <a:off x="7394503" y="686846"/>
            <a:ext cx="1470738" cy="288032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claim 5</a:t>
            </a:r>
            <a:endParaRPr lang="en-GB" sz="1000" dirty="0"/>
          </a:p>
        </p:txBody>
      </p:sp>
      <p:sp>
        <p:nvSpPr>
          <p:cNvPr id="284" name="Rectangle 283">
            <a:extLst>
              <a:ext uri="{FF2B5EF4-FFF2-40B4-BE49-F238E27FC236}">
                <a16:creationId xmlns:a16="http://schemas.microsoft.com/office/drawing/2014/main" id="{28DD403B-121A-421E-AE24-00A9330A7A92}"/>
              </a:ext>
            </a:extLst>
          </p:cNvPr>
          <p:cNvSpPr/>
          <p:nvPr/>
        </p:nvSpPr>
        <p:spPr>
          <a:xfrm>
            <a:off x="268289" y="1186883"/>
            <a:ext cx="1470739" cy="2232248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5" name="Rectangle 284">
            <a:extLst>
              <a:ext uri="{FF2B5EF4-FFF2-40B4-BE49-F238E27FC236}">
                <a16:creationId xmlns:a16="http://schemas.microsoft.com/office/drawing/2014/main" id="{35927A23-51BB-494C-8BD7-21C8ADE9C3BF}"/>
              </a:ext>
            </a:extLst>
          </p:cNvPr>
          <p:cNvSpPr/>
          <p:nvPr/>
        </p:nvSpPr>
        <p:spPr>
          <a:xfrm>
            <a:off x="371721" y="1350055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name</a:t>
            </a:r>
            <a:endParaRPr lang="en-GB" sz="1000" dirty="0"/>
          </a:p>
        </p:txBody>
      </p:sp>
      <p:sp>
        <p:nvSpPr>
          <p:cNvPr id="286" name="Rectangle 285">
            <a:extLst>
              <a:ext uri="{FF2B5EF4-FFF2-40B4-BE49-F238E27FC236}">
                <a16:creationId xmlns:a16="http://schemas.microsoft.com/office/drawing/2014/main" id="{8A829FC6-9008-45CE-85A5-8A8371533F2C}"/>
              </a:ext>
            </a:extLst>
          </p:cNvPr>
          <p:cNvSpPr/>
          <p:nvPr/>
        </p:nvSpPr>
        <p:spPr>
          <a:xfrm>
            <a:off x="380960" y="1781217"/>
            <a:ext cx="1222870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license plate</a:t>
            </a:r>
            <a:endParaRPr lang="en-GB" sz="1000" dirty="0"/>
          </a:p>
        </p:txBody>
      </p:sp>
      <p:sp>
        <p:nvSpPr>
          <p:cNvPr id="287" name="Rectangle 286">
            <a:extLst>
              <a:ext uri="{FF2B5EF4-FFF2-40B4-BE49-F238E27FC236}">
                <a16:creationId xmlns:a16="http://schemas.microsoft.com/office/drawing/2014/main" id="{FF67EBC7-8FDB-4B10-B675-83B14EA714B8}"/>
              </a:ext>
            </a:extLst>
          </p:cNvPr>
          <p:cNvSpPr/>
          <p:nvPr/>
        </p:nvSpPr>
        <p:spPr>
          <a:xfrm>
            <a:off x="386779" y="305159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phone</a:t>
            </a:r>
            <a:endParaRPr lang="en-GB" sz="1000" dirty="0"/>
          </a:p>
        </p:txBody>
      </p:sp>
      <p:sp>
        <p:nvSpPr>
          <p:cNvPr id="288" name="Rectangle 287">
            <a:extLst>
              <a:ext uri="{FF2B5EF4-FFF2-40B4-BE49-F238E27FC236}">
                <a16:creationId xmlns:a16="http://schemas.microsoft.com/office/drawing/2014/main" id="{C53D8E33-9EAB-42C8-9171-F47A54768562}"/>
              </a:ext>
            </a:extLst>
          </p:cNvPr>
          <p:cNvSpPr/>
          <p:nvPr/>
        </p:nvSpPr>
        <p:spPr>
          <a:xfrm>
            <a:off x="378914" y="221237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address</a:t>
            </a:r>
            <a:endParaRPr lang="en-GB" sz="1000" dirty="0"/>
          </a:p>
        </p:txBody>
      </p:sp>
      <p:sp>
        <p:nvSpPr>
          <p:cNvPr id="289" name="Rectangle 288">
            <a:extLst>
              <a:ext uri="{FF2B5EF4-FFF2-40B4-BE49-F238E27FC236}">
                <a16:creationId xmlns:a16="http://schemas.microsoft.com/office/drawing/2014/main" id="{D878DE41-4ED5-439E-B3A7-9C349A9BB097}"/>
              </a:ext>
            </a:extLst>
          </p:cNvPr>
          <p:cNvSpPr/>
          <p:nvPr/>
        </p:nvSpPr>
        <p:spPr>
          <a:xfrm>
            <a:off x="388385" y="264354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bank account</a:t>
            </a:r>
            <a:endParaRPr lang="en-GB" sz="1000" dirty="0"/>
          </a:p>
        </p:txBody>
      </p:sp>
      <p:sp>
        <p:nvSpPr>
          <p:cNvPr id="290" name="Rectangle 289">
            <a:extLst>
              <a:ext uri="{FF2B5EF4-FFF2-40B4-BE49-F238E27FC236}">
                <a16:creationId xmlns:a16="http://schemas.microsoft.com/office/drawing/2014/main" id="{C4A78B3A-0503-41CB-8625-6614E3ADBE55}"/>
              </a:ext>
            </a:extLst>
          </p:cNvPr>
          <p:cNvSpPr/>
          <p:nvPr/>
        </p:nvSpPr>
        <p:spPr>
          <a:xfrm>
            <a:off x="2055339" y="1186883"/>
            <a:ext cx="1470739" cy="2232248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1" name="Rectangle 290">
            <a:extLst>
              <a:ext uri="{FF2B5EF4-FFF2-40B4-BE49-F238E27FC236}">
                <a16:creationId xmlns:a16="http://schemas.microsoft.com/office/drawing/2014/main" id="{6C78162A-1A20-4300-AE5B-D60B77BF5C86}"/>
              </a:ext>
            </a:extLst>
          </p:cNvPr>
          <p:cNvSpPr/>
          <p:nvPr/>
        </p:nvSpPr>
        <p:spPr>
          <a:xfrm>
            <a:off x="2158771" y="1350055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name</a:t>
            </a:r>
            <a:endParaRPr lang="en-GB" sz="1000" dirty="0"/>
          </a:p>
        </p:txBody>
      </p:sp>
      <p:sp>
        <p:nvSpPr>
          <p:cNvPr id="292" name="Rectangle 291">
            <a:extLst>
              <a:ext uri="{FF2B5EF4-FFF2-40B4-BE49-F238E27FC236}">
                <a16:creationId xmlns:a16="http://schemas.microsoft.com/office/drawing/2014/main" id="{74CBAC17-5CF0-4710-BE9F-7538EA73882B}"/>
              </a:ext>
            </a:extLst>
          </p:cNvPr>
          <p:cNvSpPr/>
          <p:nvPr/>
        </p:nvSpPr>
        <p:spPr>
          <a:xfrm>
            <a:off x="2168010" y="1781217"/>
            <a:ext cx="1222870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license plate</a:t>
            </a:r>
            <a:endParaRPr lang="en-GB" sz="1000" dirty="0"/>
          </a:p>
        </p:txBody>
      </p:sp>
      <p:sp>
        <p:nvSpPr>
          <p:cNvPr id="293" name="Rectangle 292">
            <a:extLst>
              <a:ext uri="{FF2B5EF4-FFF2-40B4-BE49-F238E27FC236}">
                <a16:creationId xmlns:a16="http://schemas.microsoft.com/office/drawing/2014/main" id="{F7F57651-CE47-485D-9EA4-CBA6344060B2}"/>
              </a:ext>
            </a:extLst>
          </p:cNvPr>
          <p:cNvSpPr/>
          <p:nvPr/>
        </p:nvSpPr>
        <p:spPr>
          <a:xfrm>
            <a:off x="2173829" y="305159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phone</a:t>
            </a:r>
            <a:endParaRPr lang="en-GB" sz="1000" dirty="0"/>
          </a:p>
        </p:txBody>
      </p:sp>
      <p:sp>
        <p:nvSpPr>
          <p:cNvPr id="294" name="Rectangle 293">
            <a:extLst>
              <a:ext uri="{FF2B5EF4-FFF2-40B4-BE49-F238E27FC236}">
                <a16:creationId xmlns:a16="http://schemas.microsoft.com/office/drawing/2014/main" id="{2F041C69-9C3C-486E-AC1E-275D382BA396}"/>
              </a:ext>
            </a:extLst>
          </p:cNvPr>
          <p:cNvSpPr/>
          <p:nvPr/>
        </p:nvSpPr>
        <p:spPr>
          <a:xfrm>
            <a:off x="2165964" y="221237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address</a:t>
            </a:r>
            <a:endParaRPr lang="en-GB" sz="1000" dirty="0"/>
          </a:p>
        </p:txBody>
      </p:sp>
      <p:sp>
        <p:nvSpPr>
          <p:cNvPr id="295" name="Rectangle 294">
            <a:extLst>
              <a:ext uri="{FF2B5EF4-FFF2-40B4-BE49-F238E27FC236}">
                <a16:creationId xmlns:a16="http://schemas.microsoft.com/office/drawing/2014/main" id="{F292F43B-5713-48E4-BF62-A1597D1235B7}"/>
              </a:ext>
            </a:extLst>
          </p:cNvPr>
          <p:cNvSpPr/>
          <p:nvPr/>
        </p:nvSpPr>
        <p:spPr>
          <a:xfrm>
            <a:off x="2175435" y="264354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bank account</a:t>
            </a:r>
            <a:endParaRPr lang="en-GB" sz="1000" dirty="0"/>
          </a:p>
        </p:txBody>
      </p:sp>
      <p:sp>
        <p:nvSpPr>
          <p:cNvPr id="296" name="Rectangle 295">
            <a:extLst>
              <a:ext uri="{FF2B5EF4-FFF2-40B4-BE49-F238E27FC236}">
                <a16:creationId xmlns:a16="http://schemas.microsoft.com/office/drawing/2014/main" id="{A44FDEF6-F309-4DA2-A6A4-8EDD8D88A200}"/>
              </a:ext>
            </a:extLst>
          </p:cNvPr>
          <p:cNvSpPr/>
          <p:nvPr/>
        </p:nvSpPr>
        <p:spPr>
          <a:xfrm>
            <a:off x="3842389" y="1186883"/>
            <a:ext cx="1470739" cy="2232248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7" name="Rectangle 296">
            <a:extLst>
              <a:ext uri="{FF2B5EF4-FFF2-40B4-BE49-F238E27FC236}">
                <a16:creationId xmlns:a16="http://schemas.microsoft.com/office/drawing/2014/main" id="{6BF16CFC-8CDA-446F-B4F0-1C1A518DF544}"/>
              </a:ext>
            </a:extLst>
          </p:cNvPr>
          <p:cNvSpPr/>
          <p:nvPr/>
        </p:nvSpPr>
        <p:spPr>
          <a:xfrm>
            <a:off x="3945821" y="1350055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name</a:t>
            </a:r>
            <a:endParaRPr lang="en-GB" sz="1000" dirty="0"/>
          </a:p>
        </p:txBody>
      </p:sp>
      <p:sp>
        <p:nvSpPr>
          <p:cNvPr id="298" name="Rectangle 297">
            <a:extLst>
              <a:ext uri="{FF2B5EF4-FFF2-40B4-BE49-F238E27FC236}">
                <a16:creationId xmlns:a16="http://schemas.microsoft.com/office/drawing/2014/main" id="{E36B9AFD-59AA-44D5-AAC2-1CC4469EAD5F}"/>
              </a:ext>
            </a:extLst>
          </p:cNvPr>
          <p:cNvSpPr/>
          <p:nvPr/>
        </p:nvSpPr>
        <p:spPr>
          <a:xfrm>
            <a:off x="3955060" y="1781217"/>
            <a:ext cx="1222870" cy="288032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license plate</a:t>
            </a:r>
            <a:endParaRPr lang="en-GB" sz="1000" dirty="0"/>
          </a:p>
        </p:txBody>
      </p:sp>
      <p:sp>
        <p:nvSpPr>
          <p:cNvPr id="299" name="Rectangle 298">
            <a:extLst>
              <a:ext uri="{FF2B5EF4-FFF2-40B4-BE49-F238E27FC236}">
                <a16:creationId xmlns:a16="http://schemas.microsoft.com/office/drawing/2014/main" id="{FE96CDDB-D2F9-46F8-8D65-D3DB64F36AAE}"/>
              </a:ext>
            </a:extLst>
          </p:cNvPr>
          <p:cNvSpPr/>
          <p:nvPr/>
        </p:nvSpPr>
        <p:spPr>
          <a:xfrm>
            <a:off x="3960879" y="3051591"/>
            <a:ext cx="1244712" cy="28803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phone</a:t>
            </a:r>
            <a:endParaRPr lang="en-GB" sz="1000" dirty="0"/>
          </a:p>
        </p:txBody>
      </p:sp>
      <p:sp>
        <p:nvSpPr>
          <p:cNvPr id="300" name="Rectangle 299">
            <a:extLst>
              <a:ext uri="{FF2B5EF4-FFF2-40B4-BE49-F238E27FC236}">
                <a16:creationId xmlns:a16="http://schemas.microsoft.com/office/drawing/2014/main" id="{A324ADBD-5E2B-4724-994E-6F89955F8A32}"/>
              </a:ext>
            </a:extLst>
          </p:cNvPr>
          <p:cNvSpPr/>
          <p:nvPr/>
        </p:nvSpPr>
        <p:spPr>
          <a:xfrm>
            <a:off x="3953014" y="221237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address</a:t>
            </a:r>
            <a:endParaRPr lang="en-GB" sz="1000" dirty="0"/>
          </a:p>
        </p:txBody>
      </p:sp>
      <p:sp>
        <p:nvSpPr>
          <p:cNvPr id="301" name="Rectangle 300">
            <a:extLst>
              <a:ext uri="{FF2B5EF4-FFF2-40B4-BE49-F238E27FC236}">
                <a16:creationId xmlns:a16="http://schemas.microsoft.com/office/drawing/2014/main" id="{237CA57E-DCEA-4A18-9F04-B8C5C4D26442}"/>
              </a:ext>
            </a:extLst>
          </p:cNvPr>
          <p:cNvSpPr/>
          <p:nvPr/>
        </p:nvSpPr>
        <p:spPr>
          <a:xfrm>
            <a:off x="3962485" y="264354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bank account</a:t>
            </a:r>
            <a:endParaRPr lang="en-GB" sz="1000" dirty="0"/>
          </a:p>
        </p:txBody>
      </p:sp>
      <p:sp>
        <p:nvSpPr>
          <p:cNvPr id="302" name="Rectangle 301">
            <a:extLst>
              <a:ext uri="{FF2B5EF4-FFF2-40B4-BE49-F238E27FC236}">
                <a16:creationId xmlns:a16="http://schemas.microsoft.com/office/drawing/2014/main" id="{09A52DBB-0F47-46C3-AA0E-40D940EA2783}"/>
              </a:ext>
            </a:extLst>
          </p:cNvPr>
          <p:cNvSpPr/>
          <p:nvPr/>
        </p:nvSpPr>
        <p:spPr>
          <a:xfrm>
            <a:off x="5629438" y="1186883"/>
            <a:ext cx="1470739" cy="2232248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3" name="Rectangle 302">
            <a:extLst>
              <a:ext uri="{FF2B5EF4-FFF2-40B4-BE49-F238E27FC236}">
                <a16:creationId xmlns:a16="http://schemas.microsoft.com/office/drawing/2014/main" id="{948C9310-0574-45BF-9234-FC9372162EAE}"/>
              </a:ext>
            </a:extLst>
          </p:cNvPr>
          <p:cNvSpPr/>
          <p:nvPr/>
        </p:nvSpPr>
        <p:spPr>
          <a:xfrm>
            <a:off x="5732870" y="1350055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…</a:t>
            </a:r>
            <a:endParaRPr lang="en-GB" sz="1000" dirty="0"/>
          </a:p>
        </p:txBody>
      </p:sp>
      <p:sp>
        <p:nvSpPr>
          <p:cNvPr id="304" name="Rectangle 303">
            <a:extLst>
              <a:ext uri="{FF2B5EF4-FFF2-40B4-BE49-F238E27FC236}">
                <a16:creationId xmlns:a16="http://schemas.microsoft.com/office/drawing/2014/main" id="{04F78719-AA69-413C-87A6-EBCB1814C54A}"/>
              </a:ext>
            </a:extLst>
          </p:cNvPr>
          <p:cNvSpPr/>
          <p:nvPr/>
        </p:nvSpPr>
        <p:spPr>
          <a:xfrm>
            <a:off x="5742109" y="1781217"/>
            <a:ext cx="1222870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…</a:t>
            </a:r>
            <a:endParaRPr lang="en-GB" sz="1000" dirty="0"/>
          </a:p>
        </p:txBody>
      </p:sp>
      <p:sp>
        <p:nvSpPr>
          <p:cNvPr id="305" name="Rectangle 304">
            <a:extLst>
              <a:ext uri="{FF2B5EF4-FFF2-40B4-BE49-F238E27FC236}">
                <a16:creationId xmlns:a16="http://schemas.microsoft.com/office/drawing/2014/main" id="{BA5FE611-52A9-4E3A-9D85-7AA09B97AAFC}"/>
              </a:ext>
            </a:extLst>
          </p:cNvPr>
          <p:cNvSpPr/>
          <p:nvPr/>
        </p:nvSpPr>
        <p:spPr>
          <a:xfrm>
            <a:off x="5747928" y="305159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…</a:t>
            </a:r>
            <a:endParaRPr lang="en-GB" sz="1000" dirty="0"/>
          </a:p>
        </p:txBody>
      </p:sp>
      <p:sp>
        <p:nvSpPr>
          <p:cNvPr id="306" name="Rectangle 305">
            <a:extLst>
              <a:ext uri="{FF2B5EF4-FFF2-40B4-BE49-F238E27FC236}">
                <a16:creationId xmlns:a16="http://schemas.microsoft.com/office/drawing/2014/main" id="{5622FE29-DEAA-444D-8C45-AF428D390563}"/>
              </a:ext>
            </a:extLst>
          </p:cNvPr>
          <p:cNvSpPr/>
          <p:nvPr/>
        </p:nvSpPr>
        <p:spPr>
          <a:xfrm>
            <a:off x="5740063" y="221237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…</a:t>
            </a:r>
            <a:endParaRPr lang="en-GB" sz="1000" dirty="0"/>
          </a:p>
        </p:txBody>
      </p:sp>
      <p:sp>
        <p:nvSpPr>
          <p:cNvPr id="307" name="Rectangle 306">
            <a:extLst>
              <a:ext uri="{FF2B5EF4-FFF2-40B4-BE49-F238E27FC236}">
                <a16:creationId xmlns:a16="http://schemas.microsoft.com/office/drawing/2014/main" id="{D1F55B14-F50C-4D4A-910F-E7FE1FFB2989}"/>
              </a:ext>
            </a:extLst>
          </p:cNvPr>
          <p:cNvSpPr/>
          <p:nvPr/>
        </p:nvSpPr>
        <p:spPr>
          <a:xfrm>
            <a:off x="5749534" y="264354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…</a:t>
            </a:r>
            <a:endParaRPr lang="en-GB" sz="1000" dirty="0"/>
          </a:p>
        </p:txBody>
      </p:sp>
      <p:sp>
        <p:nvSpPr>
          <p:cNvPr id="308" name="Rectangle 307">
            <a:extLst>
              <a:ext uri="{FF2B5EF4-FFF2-40B4-BE49-F238E27FC236}">
                <a16:creationId xmlns:a16="http://schemas.microsoft.com/office/drawing/2014/main" id="{4E936190-1593-46B7-999E-EAA80FDDB70C}"/>
              </a:ext>
            </a:extLst>
          </p:cNvPr>
          <p:cNvSpPr/>
          <p:nvPr/>
        </p:nvSpPr>
        <p:spPr>
          <a:xfrm>
            <a:off x="7410388" y="1186883"/>
            <a:ext cx="1470739" cy="2232248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9" name="Rectangle 308">
            <a:extLst>
              <a:ext uri="{FF2B5EF4-FFF2-40B4-BE49-F238E27FC236}">
                <a16:creationId xmlns:a16="http://schemas.microsoft.com/office/drawing/2014/main" id="{3F2BC9CF-A34A-4DFF-9EC4-B57B9C488357}"/>
              </a:ext>
            </a:extLst>
          </p:cNvPr>
          <p:cNvSpPr/>
          <p:nvPr/>
        </p:nvSpPr>
        <p:spPr>
          <a:xfrm>
            <a:off x="7513820" y="1350055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name</a:t>
            </a:r>
            <a:endParaRPr lang="en-GB" sz="1000" dirty="0"/>
          </a:p>
        </p:txBody>
      </p:sp>
      <p:sp>
        <p:nvSpPr>
          <p:cNvPr id="310" name="Rectangle 309">
            <a:extLst>
              <a:ext uri="{FF2B5EF4-FFF2-40B4-BE49-F238E27FC236}">
                <a16:creationId xmlns:a16="http://schemas.microsoft.com/office/drawing/2014/main" id="{1AFAF0DE-BC0A-48F3-8A85-EDFF521AA5C9}"/>
              </a:ext>
            </a:extLst>
          </p:cNvPr>
          <p:cNvSpPr/>
          <p:nvPr/>
        </p:nvSpPr>
        <p:spPr>
          <a:xfrm>
            <a:off x="7523059" y="1781217"/>
            <a:ext cx="1222870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license plate</a:t>
            </a:r>
            <a:endParaRPr lang="en-GB" sz="1000" dirty="0"/>
          </a:p>
        </p:txBody>
      </p:sp>
      <p:sp>
        <p:nvSpPr>
          <p:cNvPr id="312" name="Rectangle 311">
            <a:extLst>
              <a:ext uri="{FF2B5EF4-FFF2-40B4-BE49-F238E27FC236}">
                <a16:creationId xmlns:a16="http://schemas.microsoft.com/office/drawing/2014/main" id="{10E50F86-D89C-415A-8F26-7EE6327BE2B3}"/>
              </a:ext>
            </a:extLst>
          </p:cNvPr>
          <p:cNvSpPr/>
          <p:nvPr/>
        </p:nvSpPr>
        <p:spPr>
          <a:xfrm>
            <a:off x="7521013" y="221237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address</a:t>
            </a:r>
            <a:endParaRPr lang="en-GB" sz="1000" dirty="0"/>
          </a:p>
        </p:txBody>
      </p:sp>
      <p:sp>
        <p:nvSpPr>
          <p:cNvPr id="313" name="Rectangle 312">
            <a:extLst>
              <a:ext uri="{FF2B5EF4-FFF2-40B4-BE49-F238E27FC236}">
                <a16:creationId xmlns:a16="http://schemas.microsoft.com/office/drawing/2014/main" id="{B9818AAA-162A-4647-B23A-4F71B3A0078E}"/>
              </a:ext>
            </a:extLst>
          </p:cNvPr>
          <p:cNvSpPr/>
          <p:nvPr/>
        </p:nvSpPr>
        <p:spPr>
          <a:xfrm>
            <a:off x="7530484" y="264354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bank account</a:t>
            </a:r>
            <a:endParaRPr lang="en-GB" sz="1000" dirty="0"/>
          </a:p>
        </p:txBody>
      </p:sp>
      <p:sp>
        <p:nvSpPr>
          <p:cNvPr id="314" name="Left Brace 313">
            <a:extLst>
              <a:ext uri="{FF2B5EF4-FFF2-40B4-BE49-F238E27FC236}">
                <a16:creationId xmlns:a16="http://schemas.microsoft.com/office/drawing/2014/main" id="{B43A377F-6117-4EF9-8DFC-1643393FF3FA}"/>
              </a:ext>
            </a:extLst>
          </p:cNvPr>
          <p:cNvSpPr/>
          <p:nvPr/>
        </p:nvSpPr>
        <p:spPr>
          <a:xfrm rot="16200000">
            <a:off x="949652" y="2828870"/>
            <a:ext cx="108012" cy="147073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5" name="TextBox 314">
            <a:extLst>
              <a:ext uri="{FF2B5EF4-FFF2-40B4-BE49-F238E27FC236}">
                <a16:creationId xmlns:a16="http://schemas.microsoft.com/office/drawing/2014/main" id="{C23B1AF1-78B0-4EB7-A6FF-EDFE6507659C}"/>
              </a:ext>
            </a:extLst>
          </p:cNvPr>
          <p:cNvSpPr txBox="1"/>
          <p:nvPr/>
        </p:nvSpPr>
        <p:spPr>
          <a:xfrm>
            <a:off x="268289" y="3616599"/>
            <a:ext cx="14707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entity</a:t>
            </a:r>
            <a:endParaRPr lang="en-GB" sz="1000" dirty="0"/>
          </a:p>
        </p:txBody>
      </p:sp>
      <p:sp>
        <p:nvSpPr>
          <p:cNvPr id="316" name="Left Brace 315">
            <a:extLst>
              <a:ext uri="{FF2B5EF4-FFF2-40B4-BE49-F238E27FC236}">
                <a16:creationId xmlns:a16="http://schemas.microsoft.com/office/drawing/2014/main" id="{15BD94EF-8A2D-4266-9257-C881D9DDD57E}"/>
              </a:ext>
            </a:extLst>
          </p:cNvPr>
          <p:cNvSpPr/>
          <p:nvPr/>
        </p:nvSpPr>
        <p:spPr>
          <a:xfrm rot="16200000">
            <a:off x="2736700" y="2828870"/>
            <a:ext cx="108012" cy="147073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7" name="TextBox 316">
            <a:extLst>
              <a:ext uri="{FF2B5EF4-FFF2-40B4-BE49-F238E27FC236}">
                <a16:creationId xmlns:a16="http://schemas.microsoft.com/office/drawing/2014/main" id="{CE14AB76-D911-4852-9E42-0DDE4AC919E1}"/>
              </a:ext>
            </a:extLst>
          </p:cNvPr>
          <p:cNvSpPr txBox="1"/>
          <p:nvPr/>
        </p:nvSpPr>
        <p:spPr>
          <a:xfrm>
            <a:off x="2055337" y="3616599"/>
            <a:ext cx="14707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entity</a:t>
            </a:r>
            <a:endParaRPr lang="en-GB" sz="1000" dirty="0"/>
          </a:p>
        </p:txBody>
      </p:sp>
      <p:sp>
        <p:nvSpPr>
          <p:cNvPr id="318" name="Left Brace 317">
            <a:extLst>
              <a:ext uri="{FF2B5EF4-FFF2-40B4-BE49-F238E27FC236}">
                <a16:creationId xmlns:a16="http://schemas.microsoft.com/office/drawing/2014/main" id="{094E6644-FFA3-40FC-8F9D-F44685FE279F}"/>
              </a:ext>
            </a:extLst>
          </p:cNvPr>
          <p:cNvSpPr/>
          <p:nvPr/>
        </p:nvSpPr>
        <p:spPr>
          <a:xfrm rot="16200000">
            <a:off x="4523751" y="2828870"/>
            <a:ext cx="108012" cy="147073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9" name="TextBox 318">
            <a:extLst>
              <a:ext uri="{FF2B5EF4-FFF2-40B4-BE49-F238E27FC236}">
                <a16:creationId xmlns:a16="http://schemas.microsoft.com/office/drawing/2014/main" id="{8C914385-FF10-4923-BC74-DD0AB98ACBEA}"/>
              </a:ext>
            </a:extLst>
          </p:cNvPr>
          <p:cNvSpPr txBox="1"/>
          <p:nvPr/>
        </p:nvSpPr>
        <p:spPr>
          <a:xfrm>
            <a:off x="3842388" y="3616599"/>
            <a:ext cx="14707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entity</a:t>
            </a:r>
            <a:endParaRPr lang="en-GB" sz="1000" dirty="0"/>
          </a:p>
        </p:txBody>
      </p:sp>
      <p:sp>
        <p:nvSpPr>
          <p:cNvPr id="320" name="Left Brace 319">
            <a:extLst>
              <a:ext uri="{FF2B5EF4-FFF2-40B4-BE49-F238E27FC236}">
                <a16:creationId xmlns:a16="http://schemas.microsoft.com/office/drawing/2014/main" id="{C4318351-93BD-4908-B5CB-5CB9EA0CA668}"/>
              </a:ext>
            </a:extLst>
          </p:cNvPr>
          <p:cNvSpPr/>
          <p:nvPr/>
        </p:nvSpPr>
        <p:spPr>
          <a:xfrm rot="16200000">
            <a:off x="6310798" y="2828870"/>
            <a:ext cx="108012" cy="147073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1" name="TextBox 320">
            <a:extLst>
              <a:ext uri="{FF2B5EF4-FFF2-40B4-BE49-F238E27FC236}">
                <a16:creationId xmlns:a16="http://schemas.microsoft.com/office/drawing/2014/main" id="{F02EDC84-A6C1-4B02-A5FA-C61893E7C92C}"/>
              </a:ext>
            </a:extLst>
          </p:cNvPr>
          <p:cNvSpPr txBox="1"/>
          <p:nvPr/>
        </p:nvSpPr>
        <p:spPr>
          <a:xfrm>
            <a:off x="5629435" y="3616599"/>
            <a:ext cx="14707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entity</a:t>
            </a:r>
            <a:endParaRPr lang="en-GB" sz="1000" dirty="0"/>
          </a:p>
        </p:txBody>
      </p:sp>
      <p:sp>
        <p:nvSpPr>
          <p:cNvPr id="322" name="Left Brace 321">
            <a:extLst>
              <a:ext uri="{FF2B5EF4-FFF2-40B4-BE49-F238E27FC236}">
                <a16:creationId xmlns:a16="http://schemas.microsoft.com/office/drawing/2014/main" id="{7CD4C6AD-130F-49B1-A171-EBFC20C0D411}"/>
              </a:ext>
            </a:extLst>
          </p:cNvPr>
          <p:cNvSpPr/>
          <p:nvPr/>
        </p:nvSpPr>
        <p:spPr>
          <a:xfrm rot="16200000">
            <a:off x="8091749" y="2828870"/>
            <a:ext cx="108012" cy="147073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3" name="TextBox 322">
            <a:extLst>
              <a:ext uri="{FF2B5EF4-FFF2-40B4-BE49-F238E27FC236}">
                <a16:creationId xmlns:a16="http://schemas.microsoft.com/office/drawing/2014/main" id="{9DCFB409-ABEF-42CB-8AEB-C1CEEB042909}"/>
              </a:ext>
            </a:extLst>
          </p:cNvPr>
          <p:cNvSpPr txBox="1"/>
          <p:nvPr/>
        </p:nvSpPr>
        <p:spPr>
          <a:xfrm>
            <a:off x="7410386" y="3616599"/>
            <a:ext cx="14707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entity</a:t>
            </a:r>
            <a:endParaRPr lang="en-GB" sz="1000" dirty="0"/>
          </a:p>
        </p:txBody>
      </p:sp>
      <p:sp>
        <p:nvSpPr>
          <p:cNvPr id="324" name="Rectangle 323">
            <a:extLst>
              <a:ext uri="{FF2B5EF4-FFF2-40B4-BE49-F238E27FC236}">
                <a16:creationId xmlns:a16="http://schemas.microsoft.com/office/drawing/2014/main" id="{7076414C-F24F-4D82-905B-418D438720BD}"/>
              </a:ext>
            </a:extLst>
          </p:cNvPr>
          <p:cNvSpPr/>
          <p:nvPr/>
        </p:nvSpPr>
        <p:spPr>
          <a:xfrm>
            <a:off x="268287" y="3993423"/>
            <a:ext cx="1470739" cy="2232248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5" name="Rectangle 324">
            <a:extLst>
              <a:ext uri="{FF2B5EF4-FFF2-40B4-BE49-F238E27FC236}">
                <a16:creationId xmlns:a16="http://schemas.microsoft.com/office/drawing/2014/main" id="{2A42556D-2601-42F2-9D03-2F9256F73F5F}"/>
              </a:ext>
            </a:extLst>
          </p:cNvPr>
          <p:cNvSpPr/>
          <p:nvPr/>
        </p:nvSpPr>
        <p:spPr>
          <a:xfrm>
            <a:off x="371719" y="4156595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name</a:t>
            </a:r>
            <a:endParaRPr lang="en-GB" sz="1000" dirty="0"/>
          </a:p>
        </p:txBody>
      </p:sp>
      <p:sp>
        <p:nvSpPr>
          <p:cNvPr id="326" name="Rectangle 325">
            <a:extLst>
              <a:ext uri="{FF2B5EF4-FFF2-40B4-BE49-F238E27FC236}">
                <a16:creationId xmlns:a16="http://schemas.microsoft.com/office/drawing/2014/main" id="{16DA0722-9FDC-4C65-97F6-71A1F6BBAC8A}"/>
              </a:ext>
            </a:extLst>
          </p:cNvPr>
          <p:cNvSpPr/>
          <p:nvPr/>
        </p:nvSpPr>
        <p:spPr>
          <a:xfrm>
            <a:off x="380958" y="4587757"/>
            <a:ext cx="1222870" cy="288032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license plate</a:t>
            </a:r>
            <a:endParaRPr lang="en-GB" sz="1000" dirty="0"/>
          </a:p>
        </p:txBody>
      </p:sp>
      <p:sp>
        <p:nvSpPr>
          <p:cNvPr id="327" name="Rectangle 326">
            <a:extLst>
              <a:ext uri="{FF2B5EF4-FFF2-40B4-BE49-F238E27FC236}">
                <a16:creationId xmlns:a16="http://schemas.microsoft.com/office/drawing/2014/main" id="{3F4A5012-D3AD-41DB-BBF1-60C235A87EFE}"/>
              </a:ext>
            </a:extLst>
          </p:cNvPr>
          <p:cNvSpPr/>
          <p:nvPr/>
        </p:nvSpPr>
        <p:spPr>
          <a:xfrm>
            <a:off x="386777" y="585813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phone</a:t>
            </a:r>
            <a:endParaRPr lang="en-GB" sz="1000" dirty="0"/>
          </a:p>
        </p:txBody>
      </p:sp>
      <p:sp>
        <p:nvSpPr>
          <p:cNvPr id="328" name="Rectangle 327">
            <a:extLst>
              <a:ext uri="{FF2B5EF4-FFF2-40B4-BE49-F238E27FC236}">
                <a16:creationId xmlns:a16="http://schemas.microsoft.com/office/drawing/2014/main" id="{97CE9AF8-AD5E-482A-BC8D-BFFB40637C60}"/>
              </a:ext>
            </a:extLst>
          </p:cNvPr>
          <p:cNvSpPr/>
          <p:nvPr/>
        </p:nvSpPr>
        <p:spPr>
          <a:xfrm>
            <a:off x="378912" y="501891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address</a:t>
            </a:r>
            <a:endParaRPr lang="en-GB" sz="1000" dirty="0"/>
          </a:p>
        </p:txBody>
      </p:sp>
      <p:sp>
        <p:nvSpPr>
          <p:cNvPr id="329" name="Rectangle 328">
            <a:extLst>
              <a:ext uri="{FF2B5EF4-FFF2-40B4-BE49-F238E27FC236}">
                <a16:creationId xmlns:a16="http://schemas.microsoft.com/office/drawing/2014/main" id="{11056AF6-7808-47D3-8DCF-343CA7734776}"/>
              </a:ext>
            </a:extLst>
          </p:cNvPr>
          <p:cNvSpPr/>
          <p:nvPr/>
        </p:nvSpPr>
        <p:spPr>
          <a:xfrm>
            <a:off x="388383" y="545008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bank account</a:t>
            </a:r>
            <a:endParaRPr lang="en-GB" sz="1000" dirty="0"/>
          </a:p>
        </p:txBody>
      </p:sp>
      <p:sp>
        <p:nvSpPr>
          <p:cNvPr id="330" name="Rectangle 329">
            <a:extLst>
              <a:ext uri="{FF2B5EF4-FFF2-40B4-BE49-F238E27FC236}">
                <a16:creationId xmlns:a16="http://schemas.microsoft.com/office/drawing/2014/main" id="{AD1F7B26-5576-4C63-8387-4DFFBF852F38}"/>
              </a:ext>
            </a:extLst>
          </p:cNvPr>
          <p:cNvSpPr/>
          <p:nvPr/>
        </p:nvSpPr>
        <p:spPr>
          <a:xfrm>
            <a:off x="2055337" y="3993423"/>
            <a:ext cx="1470739" cy="2232248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1" name="Rectangle 330">
            <a:extLst>
              <a:ext uri="{FF2B5EF4-FFF2-40B4-BE49-F238E27FC236}">
                <a16:creationId xmlns:a16="http://schemas.microsoft.com/office/drawing/2014/main" id="{CF407035-01A3-4940-9B98-159F0A4BDD0A}"/>
              </a:ext>
            </a:extLst>
          </p:cNvPr>
          <p:cNvSpPr/>
          <p:nvPr/>
        </p:nvSpPr>
        <p:spPr>
          <a:xfrm>
            <a:off x="2158769" y="4156595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name</a:t>
            </a:r>
            <a:endParaRPr lang="en-GB" sz="1000" dirty="0"/>
          </a:p>
        </p:txBody>
      </p:sp>
      <p:sp>
        <p:nvSpPr>
          <p:cNvPr id="332" name="Rectangle 331">
            <a:extLst>
              <a:ext uri="{FF2B5EF4-FFF2-40B4-BE49-F238E27FC236}">
                <a16:creationId xmlns:a16="http://schemas.microsoft.com/office/drawing/2014/main" id="{B4CBAB1F-FE04-4A85-A593-33C2FE5661AC}"/>
              </a:ext>
            </a:extLst>
          </p:cNvPr>
          <p:cNvSpPr/>
          <p:nvPr/>
        </p:nvSpPr>
        <p:spPr>
          <a:xfrm>
            <a:off x="2168008" y="4587757"/>
            <a:ext cx="1222870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license plate</a:t>
            </a:r>
            <a:endParaRPr lang="en-GB" sz="1000" dirty="0"/>
          </a:p>
        </p:txBody>
      </p:sp>
      <p:sp>
        <p:nvSpPr>
          <p:cNvPr id="333" name="Rectangle 332">
            <a:extLst>
              <a:ext uri="{FF2B5EF4-FFF2-40B4-BE49-F238E27FC236}">
                <a16:creationId xmlns:a16="http://schemas.microsoft.com/office/drawing/2014/main" id="{6C7E78DC-9E03-4992-AD79-97AF80B3416D}"/>
              </a:ext>
            </a:extLst>
          </p:cNvPr>
          <p:cNvSpPr/>
          <p:nvPr/>
        </p:nvSpPr>
        <p:spPr>
          <a:xfrm>
            <a:off x="2173827" y="585813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phone</a:t>
            </a:r>
            <a:endParaRPr lang="en-GB" sz="1000" dirty="0"/>
          </a:p>
        </p:txBody>
      </p:sp>
      <p:sp>
        <p:nvSpPr>
          <p:cNvPr id="334" name="Rectangle 333">
            <a:extLst>
              <a:ext uri="{FF2B5EF4-FFF2-40B4-BE49-F238E27FC236}">
                <a16:creationId xmlns:a16="http://schemas.microsoft.com/office/drawing/2014/main" id="{E7511ADC-0E95-4EEB-AE67-C5F9CA619679}"/>
              </a:ext>
            </a:extLst>
          </p:cNvPr>
          <p:cNvSpPr/>
          <p:nvPr/>
        </p:nvSpPr>
        <p:spPr>
          <a:xfrm>
            <a:off x="2165962" y="501891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address</a:t>
            </a:r>
            <a:endParaRPr lang="en-GB" sz="1000" dirty="0"/>
          </a:p>
        </p:txBody>
      </p:sp>
      <p:sp>
        <p:nvSpPr>
          <p:cNvPr id="335" name="Rectangle 334">
            <a:extLst>
              <a:ext uri="{FF2B5EF4-FFF2-40B4-BE49-F238E27FC236}">
                <a16:creationId xmlns:a16="http://schemas.microsoft.com/office/drawing/2014/main" id="{7B9B5AFE-BD54-43FF-B8FC-9F465B50390E}"/>
              </a:ext>
            </a:extLst>
          </p:cNvPr>
          <p:cNvSpPr/>
          <p:nvPr/>
        </p:nvSpPr>
        <p:spPr>
          <a:xfrm>
            <a:off x="2175433" y="545008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bank account</a:t>
            </a:r>
            <a:endParaRPr lang="en-GB" sz="1000" dirty="0"/>
          </a:p>
        </p:txBody>
      </p:sp>
      <p:sp>
        <p:nvSpPr>
          <p:cNvPr id="336" name="Rectangle 335">
            <a:extLst>
              <a:ext uri="{FF2B5EF4-FFF2-40B4-BE49-F238E27FC236}">
                <a16:creationId xmlns:a16="http://schemas.microsoft.com/office/drawing/2014/main" id="{0EBE13C6-EEAF-4E92-BF69-1E00AA51C6E1}"/>
              </a:ext>
            </a:extLst>
          </p:cNvPr>
          <p:cNvSpPr/>
          <p:nvPr/>
        </p:nvSpPr>
        <p:spPr>
          <a:xfrm>
            <a:off x="3842387" y="3993423"/>
            <a:ext cx="1470739" cy="2232248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7" name="Rectangle 336">
            <a:extLst>
              <a:ext uri="{FF2B5EF4-FFF2-40B4-BE49-F238E27FC236}">
                <a16:creationId xmlns:a16="http://schemas.microsoft.com/office/drawing/2014/main" id="{2961D29C-96EF-4EAF-8CAE-3DE175F32437}"/>
              </a:ext>
            </a:extLst>
          </p:cNvPr>
          <p:cNvSpPr/>
          <p:nvPr/>
        </p:nvSpPr>
        <p:spPr>
          <a:xfrm>
            <a:off x="3945819" y="4156595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name</a:t>
            </a:r>
            <a:endParaRPr lang="en-GB" sz="1000" dirty="0"/>
          </a:p>
        </p:txBody>
      </p:sp>
      <p:sp>
        <p:nvSpPr>
          <p:cNvPr id="338" name="Rectangle 337">
            <a:extLst>
              <a:ext uri="{FF2B5EF4-FFF2-40B4-BE49-F238E27FC236}">
                <a16:creationId xmlns:a16="http://schemas.microsoft.com/office/drawing/2014/main" id="{5E784A58-0904-42E0-8991-8AF535C7687E}"/>
              </a:ext>
            </a:extLst>
          </p:cNvPr>
          <p:cNvSpPr/>
          <p:nvPr/>
        </p:nvSpPr>
        <p:spPr>
          <a:xfrm>
            <a:off x="3955058" y="4587757"/>
            <a:ext cx="1222870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license plate</a:t>
            </a:r>
            <a:endParaRPr lang="en-GB" sz="1000" dirty="0"/>
          </a:p>
        </p:txBody>
      </p:sp>
      <p:sp>
        <p:nvSpPr>
          <p:cNvPr id="339" name="Rectangle 338">
            <a:extLst>
              <a:ext uri="{FF2B5EF4-FFF2-40B4-BE49-F238E27FC236}">
                <a16:creationId xmlns:a16="http://schemas.microsoft.com/office/drawing/2014/main" id="{E8299ADA-F41B-4FDA-8D40-1C6187123921}"/>
              </a:ext>
            </a:extLst>
          </p:cNvPr>
          <p:cNvSpPr/>
          <p:nvPr/>
        </p:nvSpPr>
        <p:spPr>
          <a:xfrm>
            <a:off x="3960877" y="585813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phone</a:t>
            </a:r>
            <a:endParaRPr lang="en-GB" sz="1000" dirty="0"/>
          </a:p>
        </p:txBody>
      </p:sp>
      <p:sp>
        <p:nvSpPr>
          <p:cNvPr id="340" name="Rectangle 339">
            <a:extLst>
              <a:ext uri="{FF2B5EF4-FFF2-40B4-BE49-F238E27FC236}">
                <a16:creationId xmlns:a16="http://schemas.microsoft.com/office/drawing/2014/main" id="{1D9BB73C-6571-411B-BF7B-663F9D5071C6}"/>
              </a:ext>
            </a:extLst>
          </p:cNvPr>
          <p:cNvSpPr/>
          <p:nvPr/>
        </p:nvSpPr>
        <p:spPr>
          <a:xfrm>
            <a:off x="3953012" y="501891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address</a:t>
            </a:r>
            <a:endParaRPr lang="en-GB" sz="1000" dirty="0"/>
          </a:p>
        </p:txBody>
      </p:sp>
      <p:sp>
        <p:nvSpPr>
          <p:cNvPr id="341" name="Rectangle 340">
            <a:extLst>
              <a:ext uri="{FF2B5EF4-FFF2-40B4-BE49-F238E27FC236}">
                <a16:creationId xmlns:a16="http://schemas.microsoft.com/office/drawing/2014/main" id="{43A453F5-B678-44C9-B9C4-D4C5E6D84097}"/>
              </a:ext>
            </a:extLst>
          </p:cNvPr>
          <p:cNvSpPr/>
          <p:nvPr/>
        </p:nvSpPr>
        <p:spPr>
          <a:xfrm>
            <a:off x="3962483" y="545008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bank account</a:t>
            </a:r>
            <a:endParaRPr lang="en-GB" sz="1000" dirty="0"/>
          </a:p>
        </p:txBody>
      </p:sp>
      <p:sp>
        <p:nvSpPr>
          <p:cNvPr id="342" name="Rectangle 341">
            <a:extLst>
              <a:ext uri="{FF2B5EF4-FFF2-40B4-BE49-F238E27FC236}">
                <a16:creationId xmlns:a16="http://schemas.microsoft.com/office/drawing/2014/main" id="{B2D47920-9CE6-40EE-AAEC-4FF709F56424}"/>
              </a:ext>
            </a:extLst>
          </p:cNvPr>
          <p:cNvSpPr/>
          <p:nvPr/>
        </p:nvSpPr>
        <p:spPr>
          <a:xfrm>
            <a:off x="5629436" y="3993423"/>
            <a:ext cx="1470739" cy="2232248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3" name="Rectangle 342">
            <a:extLst>
              <a:ext uri="{FF2B5EF4-FFF2-40B4-BE49-F238E27FC236}">
                <a16:creationId xmlns:a16="http://schemas.microsoft.com/office/drawing/2014/main" id="{083B3B3E-4262-406A-BD34-DEDD70CC558F}"/>
              </a:ext>
            </a:extLst>
          </p:cNvPr>
          <p:cNvSpPr/>
          <p:nvPr/>
        </p:nvSpPr>
        <p:spPr>
          <a:xfrm>
            <a:off x="5732868" y="4156595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…</a:t>
            </a:r>
            <a:endParaRPr lang="en-GB" sz="1000" dirty="0"/>
          </a:p>
        </p:txBody>
      </p:sp>
      <p:sp>
        <p:nvSpPr>
          <p:cNvPr id="344" name="Rectangle 343">
            <a:extLst>
              <a:ext uri="{FF2B5EF4-FFF2-40B4-BE49-F238E27FC236}">
                <a16:creationId xmlns:a16="http://schemas.microsoft.com/office/drawing/2014/main" id="{11A7D063-1B27-47A9-B93C-6F496096F721}"/>
              </a:ext>
            </a:extLst>
          </p:cNvPr>
          <p:cNvSpPr/>
          <p:nvPr/>
        </p:nvSpPr>
        <p:spPr>
          <a:xfrm>
            <a:off x="5742107" y="4587757"/>
            <a:ext cx="1222870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…</a:t>
            </a:r>
            <a:endParaRPr lang="en-GB" sz="1000" dirty="0"/>
          </a:p>
        </p:txBody>
      </p:sp>
      <p:sp>
        <p:nvSpPr>
          <p:cNvPr id="345" name="Rectangle 344">
            <a:extLst>
              <a:ext uri="{FF2B5EF4-FFF2-40B4-BE49-F238E27FC236}">
                <a16:creationId xmlns:a16="http://schemas.microsoft.com/office/drawing/2014/main" id="{7126D4B5-D0F8-4247-9FD1-FD2EBE0ED4D7}"/>
              </a:ext>
            </a:extLst>
          </p:cNvPr>
          <p:cNvSpPr/>
          <p:nvPr/>
        </p:nvSpPr>
        <p:spPr>
          <a:xfrm>
            <a:off x="5747926" y="585813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…</a:t>
            </a:r>
            <a:endParaRPr lang="en-GB" sz="1000" dirty="0"/>
          </a:p>
        </p:txBody>
      </p:sp>
      <p:sp>
        <p:nvSpPr>
          <p:cNvPr id="346" name="Rectangle 345">
            <a:extLst>
              <a:ext uri="{FF2B5EF4-FFF2-40B4-BE49-F238E27FC236}">
                <a16:creationId xmlns:a16="http://schemas.microsoft.com/office/drawing/2014/main" id="{0EBCD84E-6762-43AB-8410-AA082162EE6A}"/>
              </a:ext>
            </a:extLst>
          </p:cNvPr>
          <p:cNvSpPr/>
          <p:nvPr/>
        </p:nvSpPr>
        <p:spPr>
          <a:xfrm>
            <a:off x="5740061" y="501891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…</a:t>
            </a:r>
            <a:endParaRPr lang="en-GB" sz="1000" dirty="0"/>
          </a:p>
        </p:txBody>
      </p:sp>
      <p:sp>
        <p:nvSpPr>
          <p:cNvPr id="347" name="Rectangle 346">
            <a:extLst>
              <a:ext uri="{FF2B5EF4-FFF2-40B4-BE49-F238E27FC236}">
                <a16:creationId xmlns:a16="http://schemas.microsoft.com/office/drawing/2014/main" id="{AC2ECE3C-02B6-4293-9665-7CB3BE5A17CD}"/>
              </a:ext>
            </a:extLst>
          </p:cNvPr>
          <p:cNvSpPr/>
          <p:nvPr/>
        </p:nvSpPr>
        <p:spPr>
          <a:xfrm>
            <a:off x="5749532" y="545008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…</a:t>
            </a:r>
            <a:endParaRPr lang="en-GB" sz="1000" dirty="0"/>
          </a:p>
        </p:txBody>
      </p:sp>
      <p:sp>
        <p:nvSpPr>
          <p:cNvPr id="348" name="Rectangle 347">
            <a:extLst>
              <a:ext uri="{FF2B5EF4-FFF2-40B4-BE49-F238E27FC236}">
                <a16:creationId xmlns:a16="http://schemas.microsoft.com/office/drawing/2014/main" id="{82ABF294-3FFA-4C67-9A9A-DB5465947BCD}"/>
              </a:ext>
            </a:extLst>
          </p:cNvPr>
          <p:cNvSpPr/>
          <p:nvPr/>
        </p:nvSpPr>
        <p:spPr>
          <a:xfrm>
            <a:off x="7410386" y="3993423"/>
            <a:ext cx="1470739" cy="2232248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9" name="Rectangle 348">
            <a:extLst>
              <a:ext uri="{FF2B5EF4-FFF2-40B4-BE49-F238E27FC236}">
                <a16:creationId xmlns:a16="http://schemas.microsoft.com/office/drawing/2014/main" id="{8FF9747A-ED88-4D33-B445-49C50B5A5806}"/>
              </a:ext>
            </a:extLst>
          </p:cNvPr>
          <p:cNvSpPr/>
          <p:nvPr/>
        </p:nvSpPr>
        <p:spPr>
          <a:xfrm>
            <a:off x="7513818" y="4156595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name</a:t>
            </a:r>
            <a:endParaRPr lang="en-GB" sz="1000" dirty="0"/>
          </a:p>
        </p:txBody>
      </p:sp>
      <p:sp>
        <p:nvSpPr>
          <p:cNvPr id="350" name="Rectangle 349">
            <a:extLst>
              <a:ext uri="{FF2B5EF4-FFF2-40B4-BE49-F238E27FC236}">
                <a16:creationId xmlns:a16="http://schemas.microsoft.com/office/drawing/2014/main" id="{1C093108-044A-43D5-838D-B5934503776B}"/>
              </a:ext>
            </a:extLst>
          </p:cNvPr>
          <p:cNvSpPr/>
          <p:nvPr/>
        </p:nvSpPr>
        <p:spPr>
          <a:xfrm>
            <a:off x="7523057" y="4587757"/>
            <a:ext cx="1222870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license plate</a:t>
            </a:r>
            <a:endParaRPr lang="en-GB" sz="1000" dirty="0"/>
          </a:p>
        </p:txBody>
      </p:sp>
      <p:sp>
        <p:nvSpPr>
          <p:cNvPr id="351" name="Rectangle 350">
            <a:extLst>
              <a:ext uri="{FF2B5EF4-FFF2-40B4-BE49-F238E27FC236}">
                <a16:creationId xmlns:a16="http://schemas.microsoft.com/office/drawing/2014/main" id="{59E26823-7884-4120-8256-DB7BD37E64D5}"/>
              </a:ext>
            </a:extLst>
          </p:cNvPr>
          <p:cNvSpPr/>
          <p:nvPr/>
        </p:nvSpPr>
        <p:spPr>
          <a:xfrm>
            <a:off x="7528876" y="5858131"/>
            <a:ext cx="1244712" cy="28803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phone</a:t>
            </a:r>
            <a:endParaRPr lang="en-GB" sz="1000" dirty="0"/>
          </a:p>
        </p:txBody>
      </p:sp>
      <p:sp>
        <p:nvSpPr>
          <p:cNvPr id="352" name="Rectangle 351">
            <a:extLst>
              <a:ext uri="{FF2B5EF4-FFF2-40B4-BE49-F238E27FC236}">
                <a16:creationId xmlns:a16="http://schemas.microsoft.com/office/drawing/2014/main" id="{A09C7D37-AADD-4994-BA70-C180FC01B547}"/>
              </a:ext>
            </a:extLst>
          </p:cNvPr>
          <p:cNvSpPr/>
          <p:nvPr/>
        </p:nvSpPr>
        <p:spPr>
          <a:xfrm>
            <a:off x="7521011" y="501891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address</a:t>
            </a:r>
            <a:endParaRPr lang="en-GB" sz="1000" dirty="0"/>
          </a:p>
        </p:txBody>
      </p:sp>
      <p:sp>
        <p:nvSpPr>
          <p:cNvPr id="353" name="Rectangle 352">
            <a:extLst>
              <a:ext uri="{FF2B5EF4-FFF2-40B4-BE49-F238E27FC236}">
                <a16:creationId xmlns:a16="http://schemas.microsoft.com/office/drawing/2014/main" id="{8A96AF89-65C9-4564-9C7C-6C04782BFAA0}"/>
              </a:ext>
            </a:extLst>
          </p:cNvPr>
          <p:cNvSpPr/>
          <p:nvPr/>
        </p:nvSpPr>
        <p:spPr>
          <a:xfrm>
            <a:off x="7530482" y="545008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bank account</a:t>
            </a:r>
            <a:endParaRPr lang="en-GB" sz="1000" dirty="0"/>
          </a:p>
        </p:txBody>
      </p:sp>
      <p:sp>
        <p:nvSpPr>
          <p:cNvPr id="354" name="Left Brace 353">
            <a:extLst>
              <a:ext uri="{FF2B5EF4-FFF2-40B4-BE49-F238E27FC236}">
                <a16:creationId xmlns:a16="http://schemas.microsoft.com/office/drawing/2014/main" id="{5C148B81-EAF5-4F52-8EAB-26A3DA8D3809}"/>
              </a:ext>
            </a:extLst>
          </p:cNvPr>
          <p:cNvSpPr/>
          <p:nvPr/>
        </p:nvSpPr>
        <p:spPr>
          <a:xfrm rot="16200000">
            <a:off x="949650" y="5635410"/>
            <a:ext cx="108012" cy="147073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5" name="TextBox 354">
            <a:extLst>
              <a:ext uri="{FF2B5EF4-FFF2-40B4-BE49-F238E27FC236}">
                <a16:creationId xmlns:a16="http://schemas.microsoft.com/office/drawing/2014/main" id="{5AC1CFFF-F6D7-4298-93F9-BEB697EEFDEC}"/>
              </a:ext>
            </a:extLst>
          </p:cNvPr>
          <p:cNvSpPr txBox="1"/>
          <p:nvPr/>
        </p:nvSpPr>
        <p:spPr>
          <a:xfrm>
            <a:off x="268287" y="6423139"/>
            <a:ext cx="14707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entity</a:t>
            </a:r>
            <a:endParaRPr lang="en-GB" sz="1000" dirty="0"/>
          </a:p>
        </p:txBody>
      </p:sp>
      <p:sp>
        <p:nvSpPr>
          <p:cNvPr id="356" name="Left Brace 355">
            <a:extLst>
              <a:ext uri="{FF2B5EF4-FFF2-40B4-BE49-F238E27FC236}">
                <a16:creationId xmlns:a16="http://schemas.microsoft.com/office/drawing/2014/main" id="{7C7C4EBB-8070-4B42-BD52-BB33D4AA7D68}"/>
              </a:ext>
            </a:extLst>
          </p:cNvPr>
          <p:cNvSpPr/>
          <p:nvPr/>
        </p:nvSpPr>
        <p:spPr>
          <a:xfrm rot="16200000">
            <a:off x="2736698" y="5635410"/>
            <a:ext cx="108012" cy="147073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7" name="TextBox 356">
            <a:extLst>
              <a:ext uri="{FF2B5EF4-FFF2-40B4-BE49-F238E27FC236}">
                <a16:creationId xmlns:a16="http://schemas.microsoft.com/office/drawing/2014/main" id="{1F29F19C-C64A-45E0-946F-1A3743877A7D}"/>
              </a:ext>
            </a:extLst>
          </p:cNvPr>
          <p:cNvSpPr txBox="1"/>
          <p:nvPr/>
        </p:nvSpPr>
        <p:spPr>
          <a:xfrm>
            <a:off x="2055335" y="6423139"/>
            <a:ext cx="14707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entity</a:t>
            </a:r>
            <a:endParaRPr lang="en-GB" sz="1000" dirty="0"/>
          </a:p>
        </p:txBody>
      </p:sp>
      <p:sp>
        <p:nvSpPr>
          <p:cNvPr id="358" name="Left Brace 357">
            <a:extLst>
              <a:ext uri="{FF2B5EF4-FFF2-40B4-BE49-F238E27FC236}">
                <a16:creationId xmlns:a16="http://schemas.microsoft.com/office/drawing/2014/main" id="{57645F5E-A4D9-4741-A3AF-854EBA02B21B}"/>
              </a:ext>
            </a:extLst>
          </p:cNvPr>
          <p:cNvSpPr/>
          <p:nvPr/>
        </p:nvSpPr>
        <p:spPr>
          <a:xfrm rot="16200000">
            <a:off x="4523749" y="5635410"/>
            <a:ext cx="108012" cy="147073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9" name="TextBox 358">
            <a:extLst>
              <a:ext uri="{FF2B5EF4-FFF2-40B4-BE49-F238E27FC236}">
                <a16:creationId xmlns:a16="http://schemas.microsoft.com/office/drawing/2014/main" id="{27188B18-4FE4-4AD7-B287-1774C5DF8F2F}"/>
              </a:ext>
            </a:extLst>
          </p:cNvPr>
          <p:cNvSpPr txBox="1"/>
          <p:nvPr/>
        </p:nvSpPr>
        <p:spPr>
          <a:xfrm>
            <a:off x="3842386" y="6423139"/>
            <a:ext cx="14707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entity</a:t>
            </a:r>
            <a:endParaRPr lang="en-GB" sz="1000" dirty="0"/>
          </a:p>
        </p:txBody>
      </p:sp>
      <p:sp>
        <p:nvSpPr>
          <p:cNvPr id="360" name="Left Brace 359">
            <a:extLst>
              <a:ext uri="{FF2B5EF4-FFF2-40B4-BE49-F238E27FC236}">
                <a16:creationId xmlns:a16="http://schemas.microsoft.com/office/drawing/2014/main" id="{247A1A2C-DF5B-43AA-A492-28C691DD78A9}"/>
              </a:ext>
            </a:extLst>
          </p:cNvPr>
          <p:cNvSpPr/>
          <p:nvPr/>
        </p:nvSpPr>
        <p:spPr>
          <a:xfrm rot="16200000">
            <a:off x="6310796" y="5635410"/>
            <a:ext cx="108012" cy="147073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1" name="TextBox 360">
            <a:extLst>
              <a:ext uri="{FF2B5EF4-FFF2-40B4-BE49-F238E27FC236}">
                <a16:creationId xmlns:a16="http://schemas.microsoft.com/office/drawing/2014/main" id="{D4F04261-5140-4ABC-A997-875DBF791315}"/>
              </a:ext>
            </a:extLst>
          </p:cNvPr>
          <p:cNvSpPr txBox="1"/>
          <p:nvPr/>
        </p:nvSpPr>
        <p:spPr>
          <a:xfrm>
            <a:off x="5629433" y="6423139"/>
            <a:ext cx="14707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entity</a:t>
            </a:r>
            <a:endParaRPr lang="en-GB" sz="1000" dirty="0"/>
          </a:p>
        </p:txBody>
      </p:sp>
      <p:sp>
        <p:nvSpPr>
          <p:cNvPr id="362" name="Left Brace 361">
            <a:extLst>
              <a:ext uri="{FF2B5EF4-FFF2-40B4-BE49-F238E27FC236}">
                <a16:creationId xmlns:a16="http://schemas.microsoft.com/office/drawing/2014/main" id="{F3BCB0E2-69BB-420F-8A38-26DD0091AFDA}"/>
              </a:ext>
            </a:extLst>
          </p:cNvPr>
          <p:cNvSpPr/>
          <p:nvPr/>
        </p:nvSpPr>
        <p:spPr>
          <a:xfrm rot="16200000">
            <a:off x="8091747" y="5635410"/>
            <a:ext cx="108012" cy="147073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3" name="TextBox 362">
            <a:extLst>
              <a:ext uri="{FF2B5EF4-FFF2-40B4-BE49-F238E27FC236}">
                <a16:creationId xmlns:a16="http://schemas.microsoft.com/office/drawing/2014/main" id="{AF398DC8-A886-474E-B0ED-0D7A38D9EDF6}"/>
              </a:ext>
            </a:extLst>
          </p:cNvPr>
          <p:cNvSpPr txBox="1"/>
          <p:nvPr/>
        </p:nvSpPr>
        <p:spPr>
          <a:xfrm>
            <a:off x="7410384" y="6423139"/>
            <a:ext cx="14707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entity</a:t>
            </a:r>
            <a:endParaRPr lang="en-GB" sz="1000" dirty="0"/>
          </a:p>
        </p:txBody>
      </p:sp>
      <p:sp>
        <p:nvSpPr>
          <p:cNvPr id="364" name="Rectangle 363">
            <a:extLst>
              <a:ext uri="{FF2B5EF4-FFF2-40B4-BE49-F238E27FC236}">
                <a16:creationId xmlns:a16="http://schemas.microsoft.com/office/drawing/2014/main" id="{0195B050-BC51-4A2C-9268-BE188BC7FCA2}"/>
              </a:ext>
            </a:extLst>
          </p:cNvPr>
          <p:cNvSpPr/>
          <p:nvPr/>
        </p:nvSpPr>
        <p:spPr>
          <a:xfrm>
            <a:off x="7524328" y="3048890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phone</a:t>
            </a:r>
            <a:endParaRPr lang="en-GB" sz="1000" dirty="0"/>
          </a:p>
        </p:txBody>
      </p:sp>
    </p:spTree>
    <p:extLst>
      <p:ext uri="{BB962C8B-B14F-4D97-AF65-F5344CB8AC3E}">
        <p14:creationId xmlns:p14="http://schemas.microsoft.com/office/powerpoint/2010/main" val="31580127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Picture 60">
            <a:extLst>
              <a:ext uri="{FF2B5EF4-FFF2-40B4-BE49-F238E27FC236}">
                <a16:creationId xmlns:a16="http://schemas.microsoft.com/office/drawing/2014/main" id="{F868E442-7970-45E1-A6E4-CAE57CFD36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712" y="692696"/>
            <a:ext cx="5201376" cy="540142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794A649-6E6C-404D-8292-784770F23320}"/>
              </a:ext>
            </a:extLst>
          </p:cNvPr>
          <p:cNvSpPr txBox="1"/>
          <p:nvPr/>
        </p:nvSpPr>
        <p:spPr>
          <a:xfrm>
            <a:off x="0" y="6381328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entity extraction</a:t>
            </a:r>
            <a:endParaRPr lang="en-GB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03530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9804B9A0-C202-423E-8C85-AAD89A9DA9AA}"/>
              </a:ext>
            </a:extLst>
          </p:cNvPr>
          <p:cNvSpPr txBox="1"/>
          <p:nvPr/>
        </p:nvSpPr>
        <p:spPr>
          <a:xfrm>
            <a:off x="4292765" y="188640"/>
            <a:ext cx="6430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person B</a:t>
            </a:r>
            <a:endParaRPr lang="en-GB" sz="1000" dirty="0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CD33107A-EDBF-4648-A2DF-70014E894463}"/>
              </a:ext>
            </a:extLst>
          </p:cNvPr>
          <p:cNvCxnSpPr>
            <a:cxnSpLocks/>
            <a:stCxn id="32" idx="2"/>
            <a:endCxn id="49" idx="3"/>
          </p:cNvCxnSpPr>
          <p:nvPr/>
        </p:nvCxnSpPr>
        <p:spPr>
          <a:xfrm>
            <a:off x="4600975" y="1210973"/>
            <a:ext cx="1692189" cy="1692188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Picture 31">
            <a:extLst>
              <a:ext uri="{FF2B5EF4-FFF2-40B4-BE49-F238E27FC236}">
                <a16:creationId xmlns:a16="http://schemas.microsoft.com/office/drawing/2014/main" id="{FFB5E97D-8295-41E4-976C-E8556999BC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6166" y="457012"/>
            <a:ext cx="649618" cy="753961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62DB2D76-9540-4B16-9655-F42F9E0EA8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0607" y="4737153"/>
            <a:ext cx="620737" cy="732151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1E48F0AA-233B-4B68-80FE-1DC2216C70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19346" y="2478577"/>
            <a:ext cx="586746" cy="758723"/>
          </a:xfrm>
          <a:prstGeom prst="rect">
            <a:avLst/>
          </a:prstGeom>
        </p:spPr>
      </p:pic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A69D1090-E651-431F-B01D-7C73DF9BAC2F}"/>
              </a:ext>
            </a:extLst>
          </p:cNvPr>
          <p:cNvCxnSpPr>
            <a:cxnSpLocks/>
            <a:stCxn id="49" idx="2"/>
          </p:cNvCxnSpPr>
          <p:nvPr/>
        </p:nvCxnSpPr>
        <p:spPr>
          <a:xfrm flipV="1">
            <a:off x="4600976" y="2903163"/>
            <a:ext cx="1692188" cy="16921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Diamond 48">
            <a:extLst>
              <a:ext uri="{FF2B5EF4-FFF2-40B4-BE49-F238E27FC236}">
                <a16:creationId xmlns:a16="http://schemas.microsoft.com/office/drawing/2014/main" id="{483F060D-28D8-4E6F-BAE5-1E57045D2C84}"/>
              </a:ext>
            </a:extLst>
          </p:cNvPr>
          <p:cNvSpPr/>
          <p:nvPr/>
        </p:nvSpPr>
        <p:spPr>
          <a:xfrm>
            <a:off x="2908788" y="1210973"/>
            <a:ext cx="3384376" cy="3384376"/>
          </a:xfrm>
          <a:prstGeom prst="diamond">
            <a:avLst/>
          </a:prstGeom>
          <a:solidFill>
            <a:schemeClr val="dk1">
              <a:alpha val="50000"/>
            </a:schemeClr>
          </a:solidFill>
          <a:ln w="57150"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A3FB287E-A7C2-4F50-ABA6-98DCA2A04E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27407" y="2555694"/>
            <a:ext cx="571785" cy="571785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0E5D6D37-1088-4421-8E9C-D9CD0E5B915A}"/>
              </a:ext>
            </a:extLst>
          </p:cNvPr>
          <p:cNvSpPr txBox="1"/>
          <p:nvPr/>
        </p:nvSpPr>
        <p:spPr>
          <a:xfrm rot="2557613">
            <a:off x="5342390" y="1736480"/>
            <a:ext cx="527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has</a:t>
            </a:r>
            <a:endParaRPr lang="en-GB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1D12781-3CF1-4E64-8985-84E421192582}"/>
              </a:ext>
            </a:extLst>
          </p:cNvPr>
          <p:cNvSpPr txBox="1"/>
          <p:nvPr/>
        </p:nvSpPr>
        <p:spPr>
          <a:xfrm rot="2718967">
            <a:off x="3199345" y="3815913"/>
            <a:ext cx="1080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crash 2</a:t>
            </a:r>
            <a:endParaRPr lang="en-GB" dirty="0">
              <a:solidFill>
                <a:srgbClr val="7030A0"/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78F6CEE3-68B8-460C-91BE-2E3466A6DAEA}"/>
              </a:ext>
            </a:extLst>
          </p:cNvPr>
          <p:cNvSpPr txBox="1"/>
          <p:nvPr/>
        </p:nvSpPr>
        <p:spPr>
          <a:xfrm rot="18959388">
            <a:off x="3176277" y="1616216"/>
            <a:ext cx="1080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crash 1</a:t>
            </a:r>
            <a:endParaRPr lang="en-GB" dirty="0">
              <a:solidFill>
                <a:srgbClr val="7030A0"/>
              </a:solidFill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6AC871A7-A3F1-4A12-808A-6EE9448EBC17}"/>
              </a:ext>
            </a:extLst>
          </p:cNvPr>
          <p:cNvSpPr txBox="1"/>
          <p:nvPr/>
        </p:nvSpPr>
        <p:spPr>
          <a:xfrm rot="18752467">
            <a:off x="5312753" y="3705319"/>
            <a:ext cx="527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has</a:t>
            </a:r>
            <a:endParaRPr lang="en-GB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E1C68E8E-5975-4C78-9D64-E0C4C1FED31E}"/>
              </a:ext>
            </a:extLst>
          </p:cNvPr>
          <p:cNvSpPr txBox="1"/>
          <p:nvPr/>
        </p:nvSpPr>
        <p:spPr>
          <a:xfrm>
            <a:off x="1475097" y="2734827"/>
            <a:ext cx="6430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person A</a:t>
            </a:r>
            <a:endParaRPr lang="en-GB" sz="1000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6FBB9BC6-7861-4128-A01F-C5AADE42ECE8}"/>
              </a:ext>
            </a:extLst>
          </p:cNvPr>
          <p:cNvSpPr txBox="1"/>
          <p:nvPr/>
        </p:nvSpPr>
        <p:spPr>
          <a:xfrm>
            <a:off x="4346112" y="5487997"/>
            <a:ext cx="6430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person C</a:t>
            </a:r>
            <a:endParaRPr lang="en-GB" sz="1000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9E478C75-8E18-4637-9189-67B50152D03D}"/>
              </a:ext>
            </a:extLst>
          </p:cNvPr>
          <p:cNvSpPr txBox="1"/>
          <p:nvPr/>
        </p:nvSpPr>
        <p:spPr>
          <a:xfrm>
            <a:off x="7026576" y="2734826"/>
            <a:ext cx="15778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shared phone number</a:t>
            </a:r>
            <a:endParaRPr lang="en-GB" sz="1000" dirty="0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CE0322B6-48FF-41D6-B9E3-097740612526}"/>
              </a:ext>
            </a:extLst>
          </p:cNvPr>
          <p:cNvSpPr/>
          <p:nvPr/>
        </p:nvSpPr>
        <p:spPr>
          <a:xfrm>
            <a:off x="3668809" y="1974022"/>
            <a:ext cx="1872208" cy="1829224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example fraud pattern</a:t>
            </a:r>
            <a:endParaRPr lang="en-GB" dirty="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0DBC9D93-4424-49DD-84FB-B90E86C8B80F}"/>
              </a:ext>
            </a:extLst>
          </p:cNvPr>
          <p:cNvSpPr txBox="1"/>
          <p:nvPr/>
        </p:nvSpPr>
        <p:spPr>
          <a:xfrm>
            <a:off x="833851" y="5937796"/>
            <a:ext cx="75608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Entities (</a:t>
            </a:r>
            <a:r>
              <a:rPr lang="en-US" dirty="0">
                <a:solidFill>
                  <a:srgbClr val="00B0F0"/>
                </a:solidFill>
              </a:rPr>
              <a:t>nodes</a:t>
            </a:r>
            <a:r>
              <a:rPr lang="en-US" dirty="0"/>
              <a:t>) and their relations (</a:t>
            </a:r>
            <a:r>
              <a:rPr lang="en-US" dirty="0">
                <a:solidFill>
                  <a:srgbClr val="00B0F0"/>
                </a:solidFill>
              </a:rPr>
              <a:t>edges</a:t>
            </a:r>
            <a:r>
              <a:rPr lang="en-US" dirty="0"/>
              <a:t>) are modelled in a </a:t>
            </a:r>
            <a:r>
              <a:rPr lang="en-US" dirty="0">
                <a:solidFill>
                  <a:srgbClr val="00B0F0"/>
                </a:solidFill>
              </a:rPr>
              <a:t>graph</a:t>
            </a:r>
            <a:r>
              <a:rPr lang="en-US" dirty="0"/>
              <a:t> structure</a:t>
            </a:r>
          </a:p>
          <a:p>
            <a:pPr algn="ctr"/>
            <a:r>
              <a:rPr lang="en-US" dirty="0"/>
              <a:t>that is mined for patterns &amp; outliers</a:t>
            </a:r>
            <a:endParaRPr lang="en-GB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285126BD-9A92-4B39-9DF0-50359CE7E152}"/>
              </a:ext>
            </a:extLst>
          </p:cNvPr>
          <p:cNvSpPr txBox="1"/>
          <p:nvPr/>
        </p:nvSpPr>
        <p:spPr>
          <a:xfrm>
            <a:off x="6446121" y="3137045"/>
            <a:ext cx="5830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12345</a:t>
            </a:r>
            <a:endParaRPr lang="en-GB" sz="1000" dirty="0"/>
          </a:p>
        </p:txBody>
      </p:sp>
    </p:spTree>
    <p:extLst>
      <p:ext uri="{BB962C8B-B14F-4D97-AF65-F5344CB8AC3E}">
        <p14:creationId xmlns:p14="http://schemas.microsoft.com/office/powerpoint/2010/main" val="998122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A47BE3E-634E-4CF0-ABFA-3FEB61F8C83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420" y="2032733"/>
            <a:ext cx="2506651" cy="263691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69245C6-97F6-4FBD-BC76-0135D8E88E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0623" y="576064"/>
            <a:ext cx="3809729" cy="501317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C497E59-C883-4CB2-860A-93334BC150E8}"/>
              </a:ext>
            </a:extLst>
          </p:cNvPr>
          <p:cNvSpPr txBox="1"/>
          <p:nvPr/>
        </p:nvSpPr>
        <p:spPr>
          <a:xfrm>
            <a:off x="1187624" y="5877272"/>
            <a:ext cx="66967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 model, data cleaning &amp; data processing strategies are paramount for sensible analytics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042369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4731" y="1183695"/>
            <a:ext cx="6552728" cy="1368152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rgbClr val="00B0F0"/>
                </a:solidFill>
              </a:rPr>
              <a:t>R use cases in FRISS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D58EA2D6-C73C-4228-9A39-7B3C80968B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78550"/>
            <a:ext cx="184731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63480" rIns="91440" bIns="-6348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01425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88640"/>
            <a:ext cx="7571184" cy="1080120"/>
          </a:xfrm>
        </p:spPr>
        <p:txBody>
          <a:bodyPr>
            <a:normAutofit/>
          </a:bodyPr>
          <a:lstStyle/>
          <a:p>
            <a:r>
              <a:rPr lang="en-US" dirty="0"/>
              <a:t>Use case for R</a:t>
            </a:r>
            <a:endParaRPr lang="en-GB" dirty="0"/>
          </a:p>
        </p:txBody>
      </p:sp>
      <p:sp>
        <p:nvSpPr>
          <p:cNvPr id="18" name="Rectangle 17"/>
          <p:cNvSpPr/>
          <p:nvPr/>
        </p:nvSpPr>
        <p:spPr>
          <a:xfrm>
            <a:off x="1949505" y="1531672"/>
            <a:ext cx="2474454" cy="108012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pre-processing data</a:t>
            </a:r>
          </a:p>
          <a:p>
            <a:pPr algn="ctr"/>
            <a:r>
              <a:rPr lang="en-US" dirty="0">
                <a:solidFill>
                  <a:srgbClr val="00B050"/>
                </a:solidFill>
              </a:rPr>
              <a:t>no user interface</a:t>
            </a:r>
            <a:endParaRPr lang="en-GB" dirty="0">
              <a:solidFill>
                <a:srgbClr val="00B050"/>
              </a:solidFill>
            </a:endParaRPr>
          </a:p>
        </p:txBody>
      </p:sp>
      <p:cxnSp>
        <p:nvCxnSpPr>
          <p:cNvPr id="20" name="Straight Connector 19"/>
          <p:cNvCxnSpPr>
            <a:cxnSpLocks/>
            <a:stCxn id="18" idx="3"/>
          </p:cNvCxnSpPr>
          <p:nvPr/>
        </p:nvCxnSpPr>
        <p:spPr>
          <a:xfrm>
            <a:off x="4423959" y="2071732"/>
            <a:ext cx="2203628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0" name="Picture 4" descr="https://www.rstudio.com/wp-content/uploads/2014/06/RStudio-Ball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2107" y="1453502"/>
            <a:ext cx="1327666" cy="1327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Oval 42"/>
          <p:cNvSpPr/>
          <p:nvPr/>
        </p:nvSpPr>
        <p:spPr>
          <a:xfrm>
            <a:off x="1259632" y="1911999"/>
            <a:ext cx="396552" cy="382636"/>
          </a:xfrm>
          <a:prstGeom prst="ellipse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022241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88640"/>
            <a:ext cx="7571184" cy="1080120"/>
          </a:xfrm>
        </p:spPr>
        <p:txBody>
          <a:bodyPr>
            <a:normAutofit/>
          </a:bodyPr>
          <a:lstStyle/>
          <a:p>
            <a:r>
              <a:rPr lang="en-US" dirty="0"/>
              <a:t>Use case for R</a:t>
            </a:r>
            <a:endParaRPr lang="en-GB" dirty="0"/>
          </a:p>
        </p:txBody>
      </p:sp>
      <p:sp>
        <p:nvSpPr>
          <p:cNvPr id="17" name="Rectangle 16"/>
          <p:cNvSpPr/>
          <p:nvPr/>
        </p:nvSpPr>
        <p:spPr>
          <a:xfrm>
            <a:off x="1949505" y="3381796"/>
            <a:ext cx="2474454" cy="108012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interactive apps</a:t>
            </a:r>
          </a:p>
          <a:p>
            <a:pPr algn="ctr"/>
            <a:r>
              <a:rPr lang="en-US" dirty="0">
                <a:solidFill>
                  <a:srgbClr val="00B050"/>
                </a:solidFill>
              </a:rPr>
              <a:t>user interface</a:t>
            </a:r>
            <a:endParaRPr lang="en-GB" dirty="0">
              <a:solidFill>
                <a:srgbClr val="00B050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949505" y="1531672"/>
            <a:ext cx="2474454" cy="108012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pre-processing data</a:t>
            </a:r>
          </a:p>
          <a:p>
            <a:pPr algn="ctr"/>
            <a:r>
              <a:rPr lang="en-US" dirty="0">
                <a:solidFill>
                  <a:srgbClr val="00B050"/>
                </a:solidFill>
              </a:rPr>
              <a:t>no user interface</a:t>
            </a:r>
            <a:endParaRPr lang="en-GB" dirty="0">
              <a:solidFill>
                <a:srgbClr val="00B050"/>
              </a:solidFill>
            </a:endParaRPr>
          </a:p>
        </p:txBody>
      </p:sp>
      <p:cxnSp>
        <p:nvCxnSpPr>
          <p:cNvPr id="20" name="Straight Connector 19"/>
          <p:cNvCxnSpPr>
            <a:cxnSpLocks/>
            <a:stCxn id="18" idx="3"/>
          </p:cNvCxnSpPr>
          <p:nvPr/>
        </p:nvCxnSpPr>
        <p:spPr>
          <a:xfrm>
            <a:off x="4423959" y="2071732"/>
            <a:ext cx="2203628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0" name="Picture 4" descr="https://www.rstudio.com/wp-content/uploads/2014/06/RStudio-Ball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2107" y="1453502"/>
            <a:ext cx="1327666" cy="1327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Oval 42"/>
          <p:cNvSpPr/>
          <p:nvPr/>
        </p:nvSpPr>
        <p:spPr>
          <a:xfrm>
            <a:off x="1259632" y="1911999"/>
            <a:ext cx="396552" cy="382636"/>
          </a:xfrm>
          <a:prstGeom prst="ellipse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  <a:endParaRPr lang="en-GB" dirty="0"/>
          </a:p>
        </p:txBody>
      </p:sp>
      <p:sp>
        <p:nvSpPr>
          <p:cNvPr id="44" name="Oval 43"/>
          <p:cNvSpPr/>
          <p:nvPr/>
        </p:nvSpPr>
        <p:spPr>
          <a:xfrm>
            <a:off x="1259632" y="3724056"/>
            <a:ext cx="396552" cy="382636"/>
          </a:xfrm>
          <a:prstGeom prst="ellipse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endParaRPr lang="en-GB" dirty="0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8E4B5E8-264C-41B1-9B19-779544D9A4B6}"/>
              </a:ext>
            </a:extLst>
          </p:cNvPr>
          <p:cNvCxnSpPr>
            <a:cxnSpLocks/>
          </p:cNvCxnSpPr>
          <p:nvPr/>
        </p:nvCxnSpPr>
        <p:spPr>
          <a:xfrm flipV="1">
            <a:off x="4423959" y="3896785"/>
            <a:ext cx="2203628" cy="1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4" name="Picture 4" descr="Image result for shiny rstudio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2289" y="3213827"/>
            <a:ext cx="1367301" cy="1367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75840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88640"/>
            <a:ext cx="7571184" cy="1080120"/>
          </a:xfrm>
        </p:spPr>
        <p:txBody>
          <a:bodyPr>
            <a:normAutofit/>
          </a:bodyPr>
          <a:lstStyle/>
          <a:p>
            <a:r>
              <a:rPr lang="en-US" dirty="0"/>
              <a:t>Use case for R</a:t>
            </a:r>
            <a:endParaRPr lang="en-GB" dirty="0"/>
          </a:p>
        </p:txBody>
      </p:sp>
      <p:sp>
        <p:nvSpPr>
          <p:cNvPr id="11" name="Rectangle 10"/>
          <p:cNvSpPr/>
          <p:nvPr/>
        </p:nvSpPr>
        <p:spPr>
          <a:xfrm>
            <a:off x="1980075" y="5231920"/>
            <a:ext cx="2474454" cy="108012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live scoring engines</a:t>
            </a:r>
          </a:p>
          <a:p>
            <a:pPr algn="ctr"/>
            <a:r>
              <a:rPr lang="en-US" dirty="0">
                <a:solidFill>
                  <a:srgbClr val="00B050"/>
                </a:solidFill>
              </a:rPr>
              <a:t>no user interface</a:t>
            </a:r>
            <a:endParaRPr lang="en-GB" dirty="0">
              <a:solidFill>
                <a:srgbClr val="00B050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1949505" y="3381796"/>
            <a:ext cx="2474454" cy="108012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interactive apps</a:t>
            </a:r>
          </a:p>
          <a:p>
            <a:pPr algn="ctr"/>
            <a:r>
              <a:rPr lang="en-US" dirty="0">
                <a:solidFill>
                  <a:srgbClr val="00B050"/>
                </a:solidFill>
              </a:rPr>
              <a:t>user interface</a:t>
            </a:r>
            <a:endParaRPr lang="en-GB" dirty="0">
              <a:solidFill>
                <a:srgbClr val="00B050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949505" y="1531672"/>
            <a:ext cx="2474454" cy="108012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pre-processing data</a:t>
            </a:r>
          </a:p>
          <a:p>
            <a:pPr algn="ctr"/>
            <a:r>
              <a:rPr lang="en-US" dirty="0">
                <a:solidFill>
                  <a:srgbClr val="00B050"/>
                </a:solidFill>
              </a:rPr>
              <a:t>no user interface</a:t>
            </a:r>
            <a:endParaRPr lang="en-GB" dirty="0">
              <a:solidFill>
                <a:srgbClr val="00B050"/>
              </a:solidFill>
            </a:endParaRPr>
          </a:p>
        </p:txBody>
      </p:sp>
      <p:cxnSp>
        <p:nvCxnSpPr>
          <p:cNvPr id="20" name="Straight Connector 19"/>
          <p:cNvCxnSpPr>
            <a:cxnSpLocks/>
            <a:stCxn id="18" idx="3"/>
          </p:cNvCxnSpPr>
          <p:nvPr/>
        </p:nvCxnSpPr>
        <p:spPr>
          <a:xfrm>
            <a:off x="4423959" y="2071732"/>
            <a:ext cx="2203628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0" name="Picture 4" descr="https://www.rstudio.com/wp-content/uploads/2014/06/RStudio-Ball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2107" y="1453502"/>
            <a:ext cx="1327666" cy="1327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9" name="Straight Connector 28"/>
          <p:cNvCxnSpPr/>
          <p:nvPr/>
        </p:nvCxnSpPr>
        <p:spPr>
          <a:xfrm flipV="1">
            <a:off x="4459556" y="5753673"/>
            <a:ext cx="2168031" cy="8577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3571" y="5231920"/>
            <a:ext cx="2160240" cy="1080120"/>
          </a:xfrm>
          <a:prstGeom prst="rect">
            <a:avLst/>
          </a:prstGeom>
        </p:spPr>
      </p:pic>
      <p:sp>
        <p:nvSpPr>
          <p:cNvPr id="43" name="Oval 42"/>
          <p:cNvSpPr/>
          <p:nvPr/>
        </p:nvSpPr>
        <p:spPr>
          <a:xfrm>
            <a:off x="1259632" y="1911999"/>
            <a:ext cx="396552" cy="382636"/>
          </a:xfrm>
          <a:prstGeom prst="ellipse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  <a:endParaRPr lang="en-GB" dirty="0"/>
          </a:p>
        </p:txBody>
      </p:sp>
      <p:sp>
        <p:nvSpPr>
          <p:cNvPr id="44" name="Oval 43"/>
          <p:cNvSpPr/>
          <p:nvPr/>
        </p:nvSpPr>
        <p:spPr>
          <a:xfrm>
            <a:off x="1259632" y="3724056"/>
            <a:ext cx="396552" cy="382636"/>
          </a:xfrm>
          <a:prstGeom prst="ellipse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endParaRPr lang="en-GB" dirty="0"/>
          </a:p>
        </p:txBody>
      </p:sp>
      <p:sp>
        <p:nvSpPr>
          <p:cNvPr id="45" name="Oval 44"/>
          <p:cNvSpPr/>
          <p:nvPr/>
        </p:nvSpPr>
        <p:spPr>
          <a:xfrm>
            <a:off x="1259632" y="5566644"/>
            <a:ext cx="396552" cy="382636"/>
          </a:xfrm>
          <a:prstGeom prst="ellipse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  <a:endParaRPr lang="en-GB" dirty="0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8E4B5E8-264C-41B1-9B19-779544D9A4B6}"/>
              </a:ext>
            </a:extLst>
          </p:cNvPr>
          <p:cNvCxnSpPr>
            <a:cxnSpLocks/>
          </p:cNvCxnSpPr>
          <p:nvPr/>
        </p:nvCxnSpPr>
        <p:spPr>
          <a:xfrm flipV="1">
            <a:off x="4423959" y="3896785"/>
            <a:ext cx="2203628" cy="1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4" name="Picture 4" descr="Image result for shiny rstudio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2289" y="3213827"/>
            <a:ext cx="1367301" cy="1367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27937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4731" y="1183695"/>
            <a:ext cx="6552728" cy="1368152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rgbClr val="00B0F0"/>
                </a:solidFill>
              </a:rPr>
              <a:t>Shiny JavaScript tutorial series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4731" y="1844824"/>
            <a:ext cx="769963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6 in depth tutorials learning you:</a:t>
            </a:r>
          </a:p>
          <a:p>
            <a:endParaRPr lang="en-US" dirty="0">
              <a:solidFill>
                <a:srgbClr val="FFC000"/>
              </a:solidFill>
            </a:endParaRP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C000"/>
                </a:solidFill>
              </a:rPr>
              <a:t>the basics of HTML, CSS &amp; JavaScript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C000"/>
                </a:solidFill>
              </a:rPr>
              <a:t>How to create your own widgets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C000"/>
                </a:solidFill>
              </a:rPr>
              <a:t>How to create a custom input binding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C000"/>
                </a:solidFill>
              </a:rPr>
              <a:t>how to pass data &amp; events from the client to shiny and back</a:t>
            </a:r>
          </a:p>
          <a:p>
            <a:endParaRPr lang="en-US" dirty="0">
              <a:solidFill>
                <a:srgbClr val="FFC000"/>
              </a:solidFill>
            </a:endParaRPr>
          </a:p>
          <a:p>
            <a:r>
              <a:rPr lang="en-US" dirty="0">
                <a:solidFill>
                  <a:srgbClr val="FFC000"/>
                </a:solidFill>
              </a:rPr>
              <a:t>Create an interactive dashboard from scratch with:</a:t>
            </a:r>
          </a:p>
          <a:p>
            <a:endParaRPr lang="en-US" dirty="0">
              <a:solidFill>
                <a:srgbClr val="FFC000"/>
              </a:solidFill>
            </a:endParaRP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C000"/>
                </a:solidFill>
              </a:rPr>
              <a:t>A set of custom C3.js </a:t>
            </a:r>
            <a:r>
              <a:rPr lang="en-US" dirty="0" err="1">
                <a:solidFill>
                  <a:srgbClr val="FFC000"/>
                </a:solidFill>
              </a:rPr>
              <a:t>HTMLwidgets</a:t>
            </a:r>
            <a:endParaRPr lang="en-US" dirty="0">
              <a:solidFill>
                <a:srgbClr val="FFC000"/>
              </a:solidFill>
            </a:endParaRP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C000"/>
                </a:solidFill>
              </a:rPr>
              <a:t>Brushed timeline data filtering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C000"/>
                </a:solidFill>
              </a:rPr>
              <a:t>Intro.js interactive help system</a:t>
            </a:r>
          </a:p>
          <a:p>
            <a:endParaRPr lang="en-US" dirty="0">
              <a:solidFill>
                <a:srgbClr val="FFC000"/>
              </a:solidFill>
            </a:endParaRPr>
          </a:p>
          <a:p>
            <a:r>
              <a:rPr lang="en-US" dirty="0">
                <a:solidFill>
                  <a:srgbClr val="00B050"/>
                </a:solidFill>
              </a:rPr>
              <a:t>https://shiny.rstudio.com/articles/js-build-widget.html</a:t>
            </a:r>
          </a:p>
          <a:p>
            <a:r>
              <a:rPr lang="nl-NL" dirty="0">
                <a:solidFill>
                  <a:srgbClr val="00B0F0"/>
                </a:solidFill>
              </a:rPr>
              <a:t>https://github.com/FrissAnalytics/shinyJsTutorials</a:t>
            </a:r>
          </a:p>
          <a:p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D58EA2D6-C73C-4228-9A39-7B3C80968B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78550"/>
            <a:ext cx="184731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63480" rIns="91440" bIns="-6348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00225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AU" dirty="0"/>
          </a:p>
          <a:p>
            <a:endParaRPr lang="nl-NL" dirty="0"/>
          </a:p>
          <a:p>
            <a:endParaRPr lang="nl-NL" dirty="0"/>
          </a:p>
          <a:p>
            <a:endParaRPr lang="nl-NL" dirty="0"/>
          </a:p>
        </p:txBody>
      </p:sp>
      <p:sp>
        <p:nvSpPr>
          <p:cNvPr id="5" name="Rectangle 4"/>
          <p:cNvSpPr/>
          <p:nvPr/>
        </p:nvSpPr>
        <p:spPr>
          <a:xfrm>
            <a:off x="6643756" y="3645024"/>
            <a:ext cx="2483768" cy="309634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" name="Rectangle 3"/>
          <p:cNvSpPr/>
          <p:nvPr/>
        </p:nvSpPr>
        <p:spPr>
          <a:xfrm>
            <a:off x="7513690" y="199728"/>
            <a:ext cx="1512168" cy="9250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143544"/>
            <a:ext cx="7617717" cy="65978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3932847-3349-47C4-BA5F-2DEB7C56428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5908"/>
          <a:stretch/>
        </p:blipFill>
        <p:spPr>
          <a:xfrm>
            <a:off x="3559125" y="2996951"/>
            <a:ext cx="1944216" cy="100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0380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4731" y="1183695"/>
            <a:ext cx="6552728" cy="1368152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rgbClr val="00B0F0"/>
                </a:solidFill>
              </a:rPr>
              <a:t>App building blocks &amp; techniques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D58EA2D6-C73C-4228-9A39-7B3C80968B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78550"/>
            <a:ext cx="184731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63480" rIns="91440" bIns="-6348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52419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20689"/>
            <a:ext cx="7283152" cy="5400599"/>
          </a:xfrm>
        </p:spPr>
        <p:txBody>
          <a:bodyPr>
            <a:normAutofit/>
          </a:bodyPr>
          <a:lstStyle/>
          <a:p>
            <a:endParaRPr lang="en-AU" dirty="0"/>
          </a:p>
          <a:p>
            <a:endParaRPr lang="nl-NL" dirty="0"/>
          </a:p>
          <a:p>
            <a:endParaRPr lang="nl-NL" dirty="0"/>
          </a:p>
          <a:p>
            <a:endParaRPr lang="nl-NL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4413" y="460859"/>
            <a:ext cx="4571999" cy="2678906"/>
          </a:xfrm>
          <a:prstGeom prst="rect">
            <a:avLst/>
          </a:prstGeom>
        </p:spPr>
      </p:pic>
      <p:pic>
        <p:nvPicPr>
          <p:cNvPr id="1026" name="Picture 2" descr="Image result for duckett javascript book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6241" y="3459906"/>
            <a:ext cx="1651576" cy="2057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duckett html book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776" y="3453611"/>
            <a:ext cx="1645934" cy="2063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0" y="6150468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very useful to know the foundations of shiny &amp; web development!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812546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0" y="6114511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open source </a:t>
            </a:r>
            <a:r>
              <a:rPr lang="en-US" dirty="0" err="1"/>
              <a:t>noSQL</a:t>
            </a:r>
            <a:r>
              <a:rPr lang="en-US" dirty="0"/>
              <a:t> database engines provide enormous additional processing power  </a:t>
            </a:r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B44E48B-5196-45FD-BC88-76A411AE03CB}"/>
              </a:ext>
            </a:extLst>
          </p:cNvPr>
          <p:cNvSpPr txBox="1"/>
          <p:nvPr/>
        </p:nvSpPr>
        <p:spPr>
          <a:xfrm>
            <a:off x="2627784" y="1670141"/>
            <a:ext cx="4428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flexible JSON document storage &amp; retrieval</a:t>
            </a:r>
            <a:endParaRPr lang="en-GB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F13F691-88B8-4457-B24F-889E6A28295F}"/>
              </a:ext>
            </a:extLst>
          </p:cNvPr>
          <p:cNvSpPr txBox="1"/>
          <p:nvPr/>
        </p:nvSpPr>
        <p:spPr>
          <a:xfrm>
            <a:off x="3955333" y="5434560"/>
            <a:ext cx="19802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full text search</a:t>
            </a:r>
            <a:endParaRPr lang="en-GB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9FE288C-06C0-41E8-8B57-8CA456408B86}"/>
              </a:ext>
            </a:extLst>
          </p:cNvPr>
          <p:cNvSpPr txBox="1"/>
          <p:nvPr/>
        </p:nvSpPr>
        <p:spPr>
          <a:xfrm>
            <a:off x="3851920" y="3500127"/>
            <a:ext cx="47957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advanced pattern matching for graphs</a:t>
            </a:r>
            <a:endParaRPr lang="en-GB" dirty="0"/>
          </a:p>
        </p:txBody>
      </p:sp>
      <p:pic>
        <p:nvPicPr>
          <p:cNvPr id="1026" name="Picture 2" descr="https://webassets.mongodb.com/_com_assets/cms/MongoDB-Logo-5c3a7405a85675366beb3a5ec4c032348c390b3f142f5e6dddf1d78e2df5cb5c.png">
            <a:extLst>
              <a:ext uri="{FF2B5EF4-FFF2-40B4-BE49-F238E27FC236}">
                <a16:creationId xmlns:a16="http://schemas.microsoft.com/office/drawing/2014/main" id="{CABF4EA8-CCB2-429F-86B4-326E80767C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2538" y="258583"/>
            <a:ext cx="5508104" cy="1496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s3.amazonaws.com/dev.assets.neo4j.com/wp-content/uploads/20140926224303/neo4j_logo-facebook.png">
            <a:extLst>
              <a:ext uri="{FF2B5EF4-FFF2-40B4-BE49-F238E27FC236}">
                <a16:creationId xmlns:a16="http://schemas.microsoft.com/office/drawing/2014/main" id="{4DE3F193-3FCF-4D44-B585-6FA6E03BD3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1322" y="2007899"/>
            <a:ext cx="4156126" cy="2166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francescopantisano.it/wp-content/uploads/2017/10/elasticsearch-logo.png">
            <a:extLst>
              <a:ext uri="{FF2B5EF4-FFF2-40B4-BE49-F238E27FC236}">
                <a16:creationId xmlns:a16="http://schemas.microsoft.com/office/drawing/2014/main" id="{6D8522FA-264E-40F3-A455-925429800B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5402" y="3500127"/>
            <a:ext cx="5868144" cy="2716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41617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8A72792C-E2F0-4DD6-AB4A-14AC96E578CE}"/>
              </a:ext>
            </a:extLst>
          </p:cNvPr>
          <p:cNvSpPr/>
          <p:nvPr/>
        </p:nvSpPr>
        <p:spPr>
          <a:xfrm>
            <a:off x="2641482" y="2657801"/>
            <a:ext cx="3484826" cy="162926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HTMLwidgets</a:t>
            </a:r>
            <a:endParaRPr lang="en-GB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1C26AF9-06CC-4E9F-BFA8-2062D3FD80C1}"/>
              </a:ext>
            </a:extLst>
          </p:cNvPr>
          <p:cNvSpPr/>
          <p:nvPr/>
        </p:nvSpPr>
        <p:spPr>
          <a:xfrm>
            <a:off x="2627784" y="620688"/>
            <a:ext cx="1584176" cy="16484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modules</a:t>
            </a:r>
            <a:endParaRPr lang="en-GB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C80463D-250F-410A-914C-D82D50F63A7D}"/>
              </a:ext>
            </a:extLst>
          </p:cNvPr>
          <p:cNvSpPr/>
          <p:nvPr/>
        </p:nvSpPr>
        <p:spPr>
          <a:xfrm>
            <a:off x="2651097" y="4675710"/>
            <a:ext cx="3484827" cy="162752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HTMLtemplates</a:t>
            </a:r>
            <a:endParaRPr lang="en-GB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BEB54E6-C97C-4F21-9EE1-8501B04DE28E}"/>
              </a:ext>
            </a:extLst>
          </p:cNvPr>
          <p:cNvSpPr/>
          <p:nvPr/>
        </p:nvSpPr>
        <p:spPr>
          <a:xfrm>
            <a:off x="4551748" y="635414"/>
            <a:ext cx="1584176" cy="16484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R6 classes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117459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5E9BF3C0-FBE5-4B54-81A6-3219F315A695}"/>
              </a:ext>
            </a:extLst>
          </p:cNvPr>
          <p:cNvSpPr/>
          <p:nvPr/>
        </p:nvSpPr>
        <p:spPr>
          <a:xfrm>
            <a:off x="3059832" y="1950486"/>
            <a:ext cx="2574248" cy="1152128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95657"/>
            <a:ext cx="7283152" cy="5400599"/>
          </a:xfrm>
        </p:spPr>
        <p:txBody>
          <a:bodyPr>
            <a:normAutofit/>
          </a:bodyPr>
          <a:lstStyle/>
          <a:p>
            <a:endParaRPr lang="en-AU" dirty="0"/>
          </a:p>
          <a:p>
            <a:endParaRPr lang="nl-NL" dirty="0"/>
          </a:p>
          <a:p>
            <a:endParaRPr lang="nl-NL" dirty="0"/>
          </a:p>
          <a:p>
            <a:endParaRPr lang="nl-NL" dirty="0"/>
          </a:p>
        </p:txBody>
      </p:sp>
      <p:sp>
        <p:nvSpPr>
          <p:cNvPr id="5" name="Rectangle 4"/>
          <p:cNvSpPr/>
          <p:nvPr/>
        </p:nvSpPr>
        <p:spPr>
          <a:xfrm>
            <a:off x="6660232" y="3068960"/>
            <a:ext cx="2483768" cy="373354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8" name="Rectangle 7"/>
          <p:cNvSpPr/>
          <p:nvPr/>
        </p:nvSpPr>
        <p:spPr>
          <a:xfrm>
            <a:off x="7513690" y="199728"/>
            <a:ext cx="1512168" cy="9250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3" name="Title 1"/>
          <p:cNvSpPr>
            <a:spLocks noGrp="1"/>
          </p:cNvSpPr>
          <p:nvPr>
            <p:ph type="title"/>
          </p:nvPr>
        </p:nvSpPr>
        <p:spPr>
          <a:xfrm>
            <a:off x="385192" y="116632"/>
            <a:ext cx="8758808" cy="1080120"/>
          </a:xfrm>
        </p:spPr>
        <p:txBody>
          <a:bodyPr>
            <a:normAutofit/>
          </a:bodyPr>
          <a:lstStyle/>
          <a:p>
            <a:r>
              <a:rPr lang="en-US" dirty="0"/>
              <a:t>Modules: separation of concerns</a:t>
            </a:r>
            <a:endParaRPr lang="en-GB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C99349D-F1FC-4A5D-A44B-B3DB8A76FC5A}"/>
              </a:ext>
            </a:extLst>
          </p:cNvPr>
          <p:cNvCxnSpPr/>
          <p:nvPr/>
        </p:nvCxnSpPr>
        <p:spPr>
          <a:xfrm>
            <a:off x="784734" y="2507325"/>
            <a:ext cx="18002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6125268D-E400-4AD6-B2A2-FD97430A8DA0}"/>
              </a:ext>
            </a:extLst>
          </p:cNvPr>
          <p:cNvCxnSpPr/>
          <p:nvPr/>
        </p:nvCxnSpPr>
        <p:spPr>
          <a:xfrm>
            <a:off x="6037933" y="2543545"/>
            <a:ext cx="18002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F5664898-F5FB-4F92-843E-C7B9F85BF543}"/>
              </a:ext>
            </a:extLst>
          </p:cNvPr>
          <p:cNvSpPr txBox="1"/>
          <p:nvPr/>
        </p:nvSpPr>
        <p:spPr>
          <a:xfrm>
            <a:off x="434730" y="2041069"/>
            <a:ext cx="2500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reactive input</a:t>
            </a:r>
            <a:endParaRPr lang="en-GB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B8EDD07-D164-4887-87C2-D88973A60520}"/>
              </a:ext>
            </a:extLst>
          </p:cNvPr>
          <p:cNvSpPr txBox="1"/>
          <p:nvPr/>
        </p:nvSpPr>
        <p:spPr>
          <a:xfrm>
            <a:off x="5758974" y="2041069"/>
            <a:ext cx="2500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reactive output</a:t>
            </a:r>
            <a:endParaRPr lang="en-GB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B6A5D91C-656A-4BB0-9FAB-9867A7F91D46}"/>
              </a:ext>
            </a:extLst>
          </p:cNvPr>
          <p:cNvSpPr/>
          <p:nvPr/>
        </p:nvSpPr>
        <p:spPr>
          <a:xfrm>
            <a:off x="4364264" y="2168821"/>
            <a:ext cx="923954" cy="699975"/>
          </a:xfrm>
          <a:prstGeom prst="rect">
            <a:avLst/>
          </a:prstGeom>
          <a:solidFill>
            <a:schemeClr val="tx1"/>
          </a:solidFill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00" dirty="0"/>
              <a:t>server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39797BD0-7E36-4773-A019-CC2450C96010}"/>
              </a:ext>
            </a:extLst>
          </p:cNvPr>
          <p:cNvSpPr/>
          <p:nvPr/>
        </p:nvSpPr>
        <p:spPr>
          <a:xfrm>
            <a:off x="3315416" y="2168820"/>
            <a:ext cx="923954" cy="699975"/>
          </a:xfrm>
          <a:prstGeom prst="rect">
            <a:avLst/>
          </a:prstGeom>
          <a:solidFill>
            <a:schemeClr val="tx1"/>
          </a:solidFill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00" dirty="0"/>
              <a:t>ui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222C87F2-E2CD-460A-B403-71444FF0764A}"/>
              </a:ext>
            </a:extLst>
          </p:cNvPr>
          <p:cNvSpPr/>
          <p:nvPr/>
        </p:nvSpPr>
        <p:spPr>
          <a:xfrm>
            <a:off x="3073228" y="4198783"/>
            <a:ext cx="2574248" cy="1152128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77CC6B03-3E7A-4818-9BC2-BFF2C843444F}"/>
              </a:ext>
            </a:extLst>
          </p:cNvPr>
          <p:cNvCxnSpPr/>
          <p:nvPr/>
        </p:nvCxnSpPr>
        <p:spPr>
          <a:xfrm>
            <a:off x="798130" y="4755622"/>
            <a:ext cx="18002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B414C52-1D22-4636-BAB8-71E0BD115636}"/>
              </a:ext>
            </a:extLst>
          </p:cNvPr>
          <p:cNvCxnSpPr/>
          <p:nvPr/>
        </p:nvCxnSpPr>
        <p:spPr>
          <a:xfrm>
            <a:off x="6051329" y="4791842"/>
            <a:ext cx="18002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85A561CA-83FB-4371-B769-23A5890DD36C}"/>
              </a:ext>
            </a:extLst>
          </p:cNvPr>
          <p:cNvSpPr txBox="1"/>
          <p:nvPr/>
        </p:nvSpPr>
        <p:spPr>
          <a:xfrm>
            <a:off x="448126" y="4289366"/>
            <a:ext cx="2500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reactive input</a:t>
            </a:r>
            <a:endParaRPr lang="en-GB" dirty="0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A632CA16-E661-46C9-9459-244F2B32CC5E}"/>
              </a:ext>
            </a:extLst>
          </p:cNvPr>
          <p:cNvSpPr txBox="1"/>
          <p:nvPr/>
        </p:nvSpPr>
        <p:spPr>
          <a:xfrm>
            <a:off x="5772370" y="4289366"/>
            <a:ext cx="2500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reactive output</a:t>
            </a:r>
            <a:endParaRPr lang="en-GB" dirty="0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422539A0-82DA-4EB9-AC0D-728B3E8B28BE}"/>
              </a:ext>
            </a:extLst>
          </p:cNvPr>
          <p:cNvSpPr/>
          <p:nvPr/>
        </p:nvSpPr>
        <p:spPr>
          <a:xfrm>
            <a:off x="4377660" y="4417118"/>
            <a:ext cx="923954" cy="699975"/>
          </a:xfrm>
          <a:prstGeom prst="rect">
            <a:avLst/>
          </a:prstGeom>
          <a:solidFill>
            <a:schemeClr val="tx1"/>
          </a:solidFill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00" dirty="0"/>
              <a:t>server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59CDEFA0-118E-4ABD-88D9-74F3DCD6FB85}"/>
              </a:ext>
            </a:extLst>
          </p:cNvPr>
          <p:cNvSpPr/>
          <p:nvPr/>
        </p:nvSpPr>
        <p:spPr>
          <a:xfrm>
            <a:off x="3328812" y="4417117"/>
            <a:ext cx="923954" cy="699975"/>
          </a:xfrm>
          <a:prstGeom prst="rect">
            <a:avLst/>
          </a:prstGeom>
          <a:solidFill>
            <a:schemeClr val="tx1"/>
          </a:solidFill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00" dirty="0"/>
              <a:t>ui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F316FD1-89A1-48FB-AA14-F69AD46A45F2}"/>
              </a:ext>
            </a:extLst>
          </p:cNvPr>
          <p:cNvSpPr txBox="1"/>
          <p:nvPr/>
        </p:nvSpPr>
        <p:spPr>
          <a:xfrm>
            <a:off x="3242147" y="3226135"/>
            <a:ext cx="40921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example: data fetching</a:t>
            </a:r>
            <a:endParaRPr lang="en-GB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4EBEC484-13EE-4B37-ACBD-981CD5D02683}"/>
              </a:ext>
            </a:extLst>
          </p:cNvPr>
          <p:cNvSpPr txBox="1"/>
          <p:nvPr/>
        </p:nvSpPr>
        <p:spPr>
          <a:xfrm>
            <a:off x="2987824" y="5507940"/>
            <a:ext cx="2817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example: data visualization</a:t>
            </a:r>
            <a:endParaRPr lang="en-GB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BBB6AEEF-F8AF-4CBC-8B70-79CD08CB5BD5}"/>
              </a:ext>
            </a:extLst>
          </p:cNvPr>
          <p:cNvSpPr txBox="1"/>
          <p:nvPr/>
        </p:nvSpPr>
        <p:spPr>
          <a:xfrm>
            <a:off x="2954499" y="3779748"/>
            <a:ext cx="2817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module B</a:t>
            </a:r>
            <a:endParaRPr lang="en-GB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DDB90AAA-2500-4382-815C-DD070E99B1DC}"/>
              </a:ext>
            </a:extLst>
          </p:cNvPr>
          <p:cNvSpPr txBox="1"/>
          <p:nvPr/>
        </p:nvSpPr>
        <p:spPr>
          <a:xfrm>
            <a:off x="2843830" y="1499551"/>
            <a:ext cx="2817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module A</a:t>
            </a:r>
            <a:endParaRPr lang="en-GB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6CA44D7-2B88-480F-9E0A-C3DC781F003B}"/>
              </a:ext>
            </a:extLst>
          </p:cNvPr>
          <p:cNvSpPr/>
          <p:nvPr/>
        </p:nvSpPr>
        <p:spPr>
          <a:xfrm>
            <a:off x="1952483" y="971436"/>
            <a:ext cx="54634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https://shiny.rstudio.com/articles/modules.html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2827F883-87CF-4A47-B071-9D5907219E6E}"/>
              </a:ext>
            </a:extLst>
          </p:cNvPr>
          <p:cNvSpPr/>
          <p:nvPr/>
        </p:nvSpPr>
        <p:spPr>
          <a:xfrm>
            <a:off x="1" y="6023029"/>
            <a:ext cx="914399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dirty="0">
                <a:solidFill>
                  <a:srgbClr val="FF0000"/>
                </a:solidFill>
              </a:rPr>
              <a:t>Instead of creating a single, large app, create a set of smaller modules that each serve a special purpose and compose your main app using these modules</a:t>
            </a:r>
          </a:p>
        </p:txBody>
      </p:sp>
    </p:spTree>
    <p:extLst>
      <p:ext uri="{BB962C8B-B14F-4D97-AF65-F5344CB8AC3E}">
        <p14:creationId xmlns:p14="http://schemas.microsoft.com/office/powerpoint/2010/main" val="3523580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AU" dirty="0"/>
          </a:p>
          <a:p>
            <a:endParaRPr lang="nl-NL" dirty="0"/>
          </a:p>
          <a:p>
            <a:endParaRPr lang="nl-NL" dirty="0"/>
          </a:p>
          <a:p>
            <a:endParaRPr lang="nl-NL" dirty="0"/>
          </a:p>
        </p:txBody>
      </p:sp>
      <p:sp>
        <p:nvSpPr>
          <p:cNvPr id="5" name="Rectangle 4"/>
          <p:cNvSpPr/>
          <p:nvPr/>
        </p:nvSpPr>
        <p:spPr>
          <a:xfrm>
            <a:off x="6643756" y="3645024"/>
            <a:ext cx="2483768" cy="309634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8" name="Rectangle 7"/>
          <p:cNvSpPr/>
          <p:nvPr/>
        </p:nvSpPr>
        <p:spPr>
          <a:xfrm>
            <a:off x="7513690" y="199728"/>
            <a:ext cx="1512168" cy="9250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6" name="Straight Arrow Connector 5"/>
          <p:cNvCxnSpPr/>
          <p:nvPr/>
        </p:nvCxnSpPr>
        <p:spPr>
          <a:xfrm flipH="1">
            <a:off x="1415639" y="1159286"/>
            <a:ext cx="4500" cy="28215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H="1">
            <a:off x="3491228" y="2581546"/>
            <a:ext cx="652" cy="35938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3491880" y="2581546"/>
            <a:ext cx="72008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3491880" y="4379094"/>
            <a:ext cx="72008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endCxn id="19" idx="1"/>
          </p:cNvCxnSpPr>
          <p:nvPr/>
        </p:nvCxnSpPr>
        <p:spPr>
          <a:xfrm>
            <a:off x="3491228" y="6175356"/>
            <a:ext cx="648724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1195998" y="4378450"/>
            <a:ext cx="2196370" cy="792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/>
          <p:cNvSpPr/>
          <p:nvPr/>
        </p:nvSpPr>
        <p:spPr>
          <a:xfrm>
            <a:off x="7513690" y="2951412"/>
            <a:ext cx="636530" cy="9250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6" name="Rectangle 35"/>
          <p:cNvSpPr/>
          <p:nvPr/>
        </p:nvSpPr>
        <p:spPr>
          <a:xfrm>
            <a:off x="6096317" y="3129611"/>
            <a:ext cx="2128165" cy="98084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9" name="Rectangle 38"/>
          <p:cNvSpPr/>
          <p:nvPr/>
        </p:nvSpPr>
        <p:spPr>
          <a:xfrm>
            <a:off x="7514368" y="2972036"/>
            <a:ext cx="708538" cy="9250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0" name="Rectangle 39"/>
          <p:cNvSpPr/>
          <p:nvPr/>
        </p:nvSpPr>
        <p:spPr>
          <a:xfrm>
            <a:off x="8222906" y="1808566"/>
            <a:ext cx="708538" cy="179299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1" name="Rectangle 40"/>
          <p:cNvSpPr/>
          <p:nvPr/>
        </p:nvSpPr>
        <p:spPr>
          <a:xfrm>
            <a:off x="8616845" y="4038543"/>
            <a:ext cx="409013" cy="179299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38" name="Straight Connector 37"/>
          <p:cNvCxnSpPr/>
          <p:nvPr/>
        </p:nvCxnSpPr>
        <p:spPr>
          <a:xfrm>
            <a:off x="5489582" y="2570038"/>
            <a:ext cx="72008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4139952" y="2231559"/>
            <a:ext cx="1440160" cy="699975"/>
          </a:xfrm>
          <a:prstGeom prst="rect">
            <a:avLst/>
          </a:prstGeom>
          <a:solidFill>
            <a:schemeClr val="tx1"/>
          </a:solidFill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00" dirty="0"/>
              <a:t>module x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6136" y="2008820"/>
            <a:ext cx="2264296" cy="1132148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2406" y="3749308"/>
            <a:ext cx="2514638" cy="1263868"/>
          </a:xfrm>
          <a:prstGeom prst="rect">
            <a:avLst/>
          </a:prstGeom>
        </p:spPr>
      </p:pic>
      <p:cxnSp>
        <p:nvCxnSpPr>
          <p:cNvPr id="32" name="Straight Connector 31"/>
          <p:cNvCxnSpPr/>
          <p:nvPr/>
        </p:nvCxnSpPr>
        <p:spPr>
          <a:xfrm>
            <a:off x="5436096" y="4379094"/>
            <a:ext cx="72008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4139952" y="4029107"/>
            <a:ext cx="1440160" cy="699975"/>
          </a:xfrm>
          <a:prstGeom prst="rect">
            <a:avLst/>
          </a:prstGeom>
          <a:solidFill>
            <a:schemeClr val="tx1"/>
          </a:solidFill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00" dirty="0"/>
              <a:t>module y</a:t>
            </a:r>
          </a:p>
        </p:txBody>
      </p:sp>
      <p:sp>
        <p:nvSpPr>
          <p:cNvPr id="54" name="Oval 53"/>
          <p:cNvSpPr/>
          <p:nvPr/>
        </p:nvSpPr>
        <p:spPr>
          <a:xfrm>
            <a:off x="58321" y="1124744"/>
            <a:ext cx="360040" cy="349988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  <a:endParaRPr lang="en-GB" dirty="0"/>
          </a:p>
        </p:txBody>
      </p:sp>
      <p:sp>
        <p:nvSpPr>
          <p:cNvPr id="55" name="Oval 54"/>
          <p:cNvSpPr/>
          <p:nvPr/>
        </p:nvSpPr>
        <p:spPr>
          <a:xfrm>
            <a:off x="62785" y="4211377"/>
            <a:ext cx="360040" cy="349988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endParaRPr lang="en-GB" dirty="0"/>
          </a:p>
        </p:txBody>
      </p:sp>
      <p:sp>
        <p:nvSpPr>
          <p:cNvPr id="56" name="Oval 55"/>
          <p:cNvSpPr/>
          <p:nvPr/>
        </p:nvSpPr>
        <p:spPr>
          <a:xfrm>
            <a:off x="3310402" y="4202814"/>
            <a:ext cx="360040" cy="349988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  <a:endParaRPr lang="en-GB" dirty="0"/>
          </a:p>
        </p:txBody>
      </p:sp>
      <p:sp>
        <p:nvSpPr>
          <p:cNvPr id="12" name="Rectangle 11"/>
          <p:cNvSpPr/>
          <p:nvPr/>
        </p:nvSpPr>
        <p:spPr>
          <a:xfrm>
            <a:off x="8548451" y="3353291"/>
            <a:ext cx="314599" cy="20199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Rectangle 41"/>
          <p:cNvSpPr/>
          <p:nvPr/>
        </p:nvSpPr>
        <p:spPr>
          <a:xfrm>
            <a:off x="8323903" y="4764910"/>
            <a:ext cx="314599" cy="20199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971" y="1124744"/>
            <a:ext cx="8121992" cy="418314"/>
          </a:xfrm>
          <a:prstGeom prst="rect">
            <a:avLst/>
          </a:prstGeom>
        </p:spPr>
      </p:pic>
      <p:cxnSp>
        <p:nvCxnSpPr>
          <p:cNvPr id="34" name="Straight Connector 33"/>
          <p:cNvCxnSpPr/>
          <p:nvPr/>
        </p:nvCxnSpPr>
        <p:spPr>
          <a:xfrm>
            <a:off x="5489582" y="6165357"/>
            <a:ext cx="72008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4139952" y="5825369"/>
            <a:ext cx="1440160" cy="699975"/>
          </a:xfrm>
          <a:prstGeom prst="rect">
            <a:avLst/>
          </a:prstGeom>
          <a:solidFill>
            <a:schemeClr val="tx1"/>
          </a:solidFill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00" dirty="0"/>
              <a:t>module </a:t>
            </a:r>
            <a:r>
              <a:rPr lang="nl-NL" sz="1600" dirty="0" err="1"/>
              <a:t>z</a:t>
            </a:r>
            <a:r>
              <a:rPr lang="nl-NL" sz="1600" dirty="0"/>
              <a:t> </a:t>
            </a:r>
          </a:p>
        </p:txBody>
      </p:sp>
      <p:sp>
        <p:nvSpPr>
          <p:cNvPr id="48" name="Rectangle 47"/>
          <p:cNvSpPr/>
          <p:nvPr/>
        </p:nvSpPr>
        <p:spPr>
          <a:xfrm>
            <a:off x="674522" y="4029107"/>
            <a:ext cx="1440160" cy="699975"/>
          </a:xfrm>
          <a:prstGeom prst="rect">
            <a:avLst/>
          </a:prstGeom>
          <a:solidFill>
            <a:schemeClr val="tx1"/>
          </a:solidFill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00" dirty="0"/>
              <a:t>data module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24153" y="842180"/>
            <a:ext cx="205452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time interval</a:t>
            </a:r>
            <a:endParaRPr lang="en-GB" sz="1200" dirty="0"/>
          </a:p>
        </p:txBody>
      </p:sp>
      <p:sp>
        <p:nvSpPr>
          <p:cNvPr id="43" name="Title 1"/>
          <p:cNvSpPr>
            <a:spLocks noGrp="1"/>
          </p:cNvSpPr>
          <p:nvPr>
            <p:ph type="title"/>
          </p:nvPr>
        </p:nvSpPr>
        <p:spPr>
          <a:xfrm>
            <a:off x="390364" y="-93695"/>
            <a:ext cx="7499176" cy="1080120"/>
          </a:xfrm>
        </p:spPr>
        <p:txBody>
          <a:bodyPr/>
          <a:lstStyle/>
          <a:p>
            <a:r>
              <a:rPr lang="en-US" dirty="0"/>
              <a:t>Module example</a:t>
            </a:r>
            <a:endParaRPr lang="en-GB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A8EBCE3-FA51-4C80-B541-68BA7514CDBD}"/>
              </a:ext>
            </a:extLst>
          </p:cNvPr>
          <p:cNvSpPr/>
          <p:nvPr/>
        </p:nvSpPr>
        <p:spPr>
          <a:xfrm>
            <a:off x="1043608" y="1174598"/>
            <a:ext cx="1986483" cy="382194"/>
          </a:xfrm>
          <a:prstGeom prst="rect">
            <a:avLst/>
          </a:prstGeom>
          <a:noFill/>
          <a:ln w="63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68D96951-B1A1-497D-849A-6000A1FA930C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" b="36688"/>
          <a:stretch/>
        </p:blipFill>
        <p:spPr>
          <a:xfrm>
            <a:off x="6058364" y="5554947"/>
            <a:ext cx="2618092" cy="1092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56112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AU" dirty="0"/>
          </a:p>
          <a:p>
            <a:endParaRPr lang="nl-NL" dirty="0"/>
          </a:p>
          <a:p>
            <a:endParaRPr lang="nl-NL" dirty="0"/>
          </a:p>
          <a:p>
            <a:endParaRPr lang="nl-NL" dirty="0"/>
          </a:p>
        </p:txBody>
      </p:sp>
      <p:sp>
        <p:nvSpPr>
          <p:cNvPr id="5" name="Rectangle 4"/>
          <p:cNvSpPr/>
          <p:nvPr/>
        </p:nvSpPr>
        <p:spPr>
          <a:xfrm>
            <a:off x="6403958" y="3645024"/>
            <a:ext cx="2732145" cy="309634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8" name="Rectangle 7"/>
          <p:cNvSpPr/>
          <p:nvPr/>
        </p:nvSpPr>
        <p:spPr>
          <a:xfrm>
            <a:off x="7513690" y="199728"/>
            <a:ext cx="1512168" cy="9250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1322152"/>
            <a:ext cx="8584125" cy="419508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51520" y="5805264"/>
            <a:ext cx="80648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4000" dirty="0" err="1"/>
              <a:t>Add</a:t>
            </a:r>
            <a:r>
              <a:rPr lang="nl-NL" sz="4000" dirty="0"/>
              <a:t> </a:t>
            </a:r>
            <a:r>
              <a:rPr lang="nl-NL" sz="4000" dirty="0" err="1"/>
              <a:t>the</a:t>
            </a:r>
            <a:r>
              <a:rPr lang="nl-NL" sz="4000" dirty="0"/>
              <a:t> best of </a:t>
            </a:r>
            <a:r>
              <a:rPr lang="nl-NL" sz="4000" dirty="0" err="1"/>
              <a:t>JavaScript</a:t>
            </a:r>
            <a:r>
              <a:rPr lang="nl-NL" sz="4000" dirty="0"/>
              <a:t> </a:t>
            </a:r>
            <a:r>
              <a:rPr lang="nl-NL" sz="4000" dirty="0" err="1"/>
              <a:t>to</a:t>
            </a:r>
            <a:r>
              <a:rPr lang="nl-NL" sz="4000" dirty="0"/>
              <a:t> R!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188640"/>
            <a:ext cx="7499176" cy="1080120"/>
          </a:xfrm>
        </p:spPr>
        <p:txBody>
          <a:bodyPr/>
          <a:lstStyle/>
          <a:p>
            <a:r>
              <a:rPr lang="en-US" dirty="0" err="1"/>
              <a:t>HTMLwidgets</a:t>
            </a:r>
            <a:endParaRPr lang="en-GB" dirty="0"/>
          </a:p>
        </p:txBody>
      </p:sp>
      <p:sp>
        <p:nvSpPr>
          <p:cNvPr id="4" name="Rectangle 3"/>
          <p:cNvSpPr/>
          <p:nvPr/>
        </p:nvSpPr>
        <p:spPr>
          <a:xfrm>
            <a:off x="3635896" y="591797"/>
            <a:ext cx="313047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US" sz="1600" dirty="0">
                <a:solidFill>
                  <a:schemeClr val="tx2">
                    <a:lumMod val="75000"/>
                  </a:schemeClr>
                </a:solidFill>
              </a:rPr>
              <a:t>http://www.htmlwidgets.org</a:t>
            </a:r>
          </a:p>
        </p:txBody>
      </p:sp>
    </p:spTree>
    <p:extLst>
      <p:ext uri="{BB962C8B-B14F-4D97-AF65-F5344CB8AC3E}">
        <p14:creationId xmlns:p14="http://schemas.microsoft.com/office/powerpoint/2010/main" val="3913704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AC8FD92-A9F6-4291-9BDA-3932562FB1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9328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219204" y="0"/>
            <a:ext cx="1907704" cy="14127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 3"/>
          <p:cNvSpPr/>
          <p:nvPr/>
        </p:nvSpPr>
        <p:spPr>
          <a:xfrm>
            <a:off x="7219204" y="2996952"/>
            <a:ext cx="1907704" cy="37444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57376" cy="659735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63131" y="6497358"/>
            <a:ext cx="6209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example dashboard with C3.js based </a:t>
            </a:r>
            <a:r>
              <a:rPr lang="en-US" dirty="0" err="1"/>
              <a:t>HTMLwidgets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409425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4731" y="1183695"/>
            <a:ext cx="6552728" cy="1368152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rgbClr val="00B0F0"/>
                </a:solidFill>
              </a:rPr>
              <a:t>About FRISS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73928" y="6093296"/>
            <a:ext cx="6270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RSTUDIO::</a:t>
            </a:r>
            <a:r>
              <a:rPr lang="en-US" dirty="0" err="1">
                <a:solidFill>
                  <a:srgbClr val="FFC000"/>
                </a:solidFill>
              </a:rPr>
              <a:t>conf</a:t>
            </a:r>
            <a:r>
              <a:rPr lang="en-US" dirty="0">
                <a:solidFill>
                  <a:srgbClr val="FFC000"/>
                </a:solidFill>
              </a:rPr>
              <a:t> 2018, session 3, case-study</a:t>
            </a:r>
          </a:p>
          <a:p>
            <a:r>
              <a:rPr lang="en-US" dirty="0">
                <a:solidFill>
                  <a:srgbClr val="FFC000"/>
                </a:solidFill>
              </a:rPr>
              <a:t>www.friss.eu/en</a:t>
            </a:r>
            <a:endParaRPr lang="en-GB" dirty="0">
              <a:solidFill>
                <a:srgbClr val="FFC000"/>
              </a:solidFill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D58EA2D6-C73C-4228-9A39-7B3C80968B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78550"/>
            <a:ext cx="184731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63480" rIns="91440" bIns="-6348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79858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219204" y="0"/>
            <a:ext cx="1907704" cy="14127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 3"/>
          <p:cNvSpPr/>
          <p:nvPr/>
        </p:nvSpPr>
        <p:spPr>
          <a:xfrm>
            <a:off x="7219204" y="2996952"/>
            <a:ext cx="1907704" cy="37444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228352"/>
            <a:ext cx="7812360" cy="414223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0" y="4519514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example: intro.js based interactive help system with animated boxes &amp; highlighting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5856" y="5227970"/>
            <a:ext cx="2270472" cy="1330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56260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4731" y="1183695"/>
            <a:ext cx="6552728" cy="1368152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rgbClr val="00B0F0"/>
                </a:solidFill>
              </a:rPr>
              <a:t>Demo 1: dashboard toy app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4731" y="1867771"/>
            <a:ext cx="627028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Custom </a:t>
            </a:r>
            <a:r>
              <a:rPr lang="en-US" dirty="0" err="1">
                <a:solidFill>
                  <a:srgbClr val="FFC000"/>
                </a:solidFill>
              </a:rPr>
              <a:t>HTMLwidgets</a:t>
            </a:r>
            <a:r>
              <a:rPr lang="en-US" dirty="0">
                <a:solidFill>
                  <a:srgbClr val="FFC000"/>
                </a:solidFill>
              </a:rPr>
              <a:t> + modules + interactive data filtering</a:t>
            </a:r>
          </a:p>
          <a:p>
            <a:endParaRPr lang="en-US" dirty="0">
              <a:solidFill>
                <a:srgbClr val="FFC000"/>
              </a:solidFill>
            </a:endParaRPr>
          </a:p>
          <a:p>
            <a:r>
              <a:rPr lang="en-US" dirty="0">
                <a:solidFill>
                  <a:srgbClr val="00B050"/>
                </a:solidFill>
              </a:rPr>
              <a:t>https://shiny.rstudio.com/articles/js-build-widget.html</a:t>
            </a:r>
          </a:p>
          <a:p>
            <a:r>
              <a:rPr lang="nl-NL" dirty="0">
                <a:solidFill>
                  <a:srgbClr val="00B0F0"/>
                </a:solidFill>
              </a:rPr>
              <a:t>https://github.com/FrissAnalytics/shinyJsTutorials</a:t>
            </a:r>
          </a:p>
          <a:p>
            <a:r>
              <a:rPr lang="en-US" dirty="0">
                <a:solidFill>
                  <a:srgbClr val="FFC000"/>
                </a:solidFill>
              </a:rPr>
              <a:t> </a:t>
            </a:r>
            <a:endParaRPr lang="en-GB" dirty="0">
              <a:solidFill>
                <a:srgbClr val="FFC000"/>
              </a:solidFill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D58EA2D6-C73C-4228-9A39-7B3C80968B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78550"/>
            <a:ext cx="184731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63480" rIns="91440" bIns="-6348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00991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7651252" y="96368"/>
            <a:ext cx="1475656" cy="14604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/>
          <p:cNvSpPr/>
          <p:nvPr/>
        </p:nvSpPr>
        <p:spPr>
          <a:xfrm>
            <a:off x="7660623" y="5275412"/>
            <a:ext cx="1475656" cy="14604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HTMLtemplates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4293"/>
            <a:ext cx="9144000" cy="445896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0" y="5877272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typical shiny</a:t>
            </a:r>
            <a:r>
              <a:rPr lang="en-US" dirty="0"/>
              <a:t>: create UI + server logic via R, optionally add some HTML, CSS &amp; JavaScript</a:t>
            </a:r>
            <a:endParaRPr lang="en-GB" dirty="0"/>
          </a:p>
        </p:txBody>
      </p:sp>
      <p:sp>
        <p:nvSpPr>
          <p:cNvPr id="10" name="TextBox 9"/>
          <p:cNvSpPr txBox="1"/>
          <p:nvPr/>
        </p:nvSpPr>
        <p:spPr>
          <a:xfrm>
            <a:off x="0" y="6366503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more hardcore </a:t>
            </a:r>
            <a:r>
              <a:rPr lang="en-US" dirty="0"/>
              <a:t>: start from raw HTML, CSS &amp; JavaScript, add some R</a:t>
            </a:r>
            <a:endParaRPr lang="en-GB" dirty="0"/>
          </a:p>
        </p:txBody>
      </p:sp>
      <p:sp>
        <p:nvSpPr>
          <p:cNvPr id="13" name="Rectangle 12"/>
          <p:cNvSpPr/>
          <p:nvPr/>
        </p:nvSpPr>
        <p:spPr>
          <a:xfrm>
            <a:off x="4067944" y="593607"/>
            <a:ext cx="489654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sz="1600" dirty="0">
                <a:solidFill>
                  <a:schemeClr val="tx2">
                    <a:lumMod val="75000"/>
                  </a:schemeClr>
                </a:solidFill>
              </a:rPr>
              <a:t>https://shiny.rstudio.com/articles/templates.html</a:t>
            </a:r>
          </a:p>
        </p:txBody>
      </p:sp>
    </p:spTree>
    <p:extLst>
      <p:ext uri="{BB962C8B-B14F-4D97-AF65-F5344CB8AC3E}">
        <p14:creationId xmlns:p14="http://schemas.microsoft.com/office/powerpoint/2010/main" val="247514531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7651252" y="1484784"/>
            <a:ext cx="1475656" cy="49685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markdown reports &amp; </a:t>
            </a:r>
            <a:r>
              <a:rPr lang="en-US" dirty="0" err="1"/>
              <a:t>webshot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" b="36688"/>
          <a:stretch/>
        </p:blipFill>
        <p:spPr>
          <a:xfrm>
            <a:off x="0" y="1629224"/>
            <a:ext cx="9144000" cy="3816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43608" y="5951021"/>
            <a:ext cx="70567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pre-generated markdown reports, with thumbnails created via </a:t>
            </a:r>
            <a:r>
              <a:rPr lang="en-US" dirty="0" err="1"/>
              <a:t>webshot</a:t>
            </a:r>
            <a:r>
              <a:rPr lang="en-US" dirty="0"/>
              <a:t> visualized via </a:t>
            </a:r>
            <a:r>
              <a:rPr lang="en-US" dirty="0" err="1"/>
              <a:t>HTMLTemplate</a:t>
            </a:r>
            <a:r>
              <a:rPr lang="en-US" dirty="0"/>
              <a:t> using </a:t>
            </a:r>
            <a:r>
              <a:rPr lang="en-US" dirty="0" err="1"/>
              <a:t>Cubeportfolio</a:t>
            </a:r>
            <a:r>
              <a:rPr lang="en-US" dirty="0"/>
              <a:t> jQuery plugin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6797643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4731" y="1183695"/>
            <a:ext cx="6552728" cy="1368152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rgbClr val="00B0F0"/>
                </a:solidFill>
              </a:rPr>
              <a:t>Demo 2: reports launch app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4731" y="1867771"/>
            <a:ext cx="627028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basic FRISS system performance metrics</a:t>
            </a:r>
          </a:p>
          <a:p>
            <a:r>
              <a:rPr lang="en-US" dirty="0">
                <a:solidFill>
                  <a:srgbClr val="FFC000"/>
                </a:solidFill>
              </a:rPr>
              <a:t>pre-generated markdown reports</a:t>
            </a:r>
          </a:p>
          <a:p>
            <a:r>
              <a:rPr lang="en-US" dirty="0">
                <a:solidFill>
                  <a:srgbClr val="FFC000"/>
                </a:solidFill>
              </a:rPr>
              <a:t>thumbnails created via </a:t>
            </a:r>
            <a:r>
              <a:rPr lang="en-US" dirty="0" err="1">
                <a:solidFill>
                  <a:srgbClr val="FFC000"/>
                </a:solidFill>
              </a:rPr>
              <a:t>webshot</a:t>
            </a:r>
            <a:r>
              <a:rPr lang="en-US" dirty="0">
                <a:solidFill>
                  <a:srgbClr val="FFC000"/>
                </a:solidFill>
              </a:rPr>
              <a:t>  </a:t>
            </a:r>
          </a:p>
          <a:p>
            <a:r>
              <a:rPr lang="en-US" dirty="0">
                <a:solidFill>
                  <a:srgbClr val="FFC000"/>
                </a:solidFill>
              </a:rPr>
              <a:t>thumbnails visualized via </a:t>
            </a:r>
            <a:r>
              <a:rPr lang="en-US" dirty="0" err="1">
                <a:solidFill>
                  <a:srgbClr val="FFC000"/>
                </a:solidFill>
              </a:rPr>
              <a:t>Cubeportfolio</a:t>
            </a:r>
            <a:r>
              <a:rPr lang="en-US" dirty="0">
                <a:solidFill>
                  <a:srgbClr val="FFC000"/>
                </a:solidFill>
              </a:rPr>
              <a:t> jQuery plugin</a:t>
            </a:r>
          </a:p>
          <a:p>
            <a:endParaRPr lang="en-US" dirty="0">
              <a:solidFill>
                <a:srgbClr val="FFC000"/>
              </a:solidFill>
            </a:endParaRPr>
          </a:p>
          <a:p>
            <a:r>
              <a:rPr lang="en-US" dirty="0">
                <a:solidFill>
                  <a:srgbClr val="FFC000"/>
                </a:solidFill>
              </a:rPr>
              <a:t>RSTUDIO tutorial:</a:t>
            </a:r>
          </a:p>
          <a:p>
            <a:r>
              <a:rPr lang="en-US" dirty="0">
                <a:solidFill>
                  <a:srgbClr val="00B050"/>
                </a:solidFill>
              </a:rPr>
              <a:t>https://shiny.rstudio.com/articles/templates.html</a:t>
            </a:r>
          </a:p>
          <a:p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D58EA2D6-C73C-4228-9A39-7B3C80968B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78550"/>
            <a:ext cx="184731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63480" rIns="91440" bIns="-6348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2A3EEBD-BBC1-4731-BF0D-B8F5B32FB770}"/>
              </a:ext>
            </a:extLst>
          </p:cNvPr>
          <p:cNvSpPr/>
          <p:nvPr/>
        </p:nvSpPr>
        <p:spPr>
          <a:xfrm>
            <a:off x="11216" y="6195597"/>
            <a:ext cx="614495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bg1">
                    <a:lumMod val="75000"/>
                  </a:schemeClr>
                </a:solidFill>
              </a:rPr>
              <a:t>* demo uses paid unify bootstrap theme, code not available</a:t>
            </a:r>
            <a:endParaRPr lang="en-GB" sz="10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401523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67D06A5-55B0-4512-A1F9-4281038B83DE}"/>
              </a:ext>
            </a:extLst>
          </p:cNvPr>
          <p:cNvSpPr/>
          <p:nvPr/>
        </p:nvSpPr>
        <p:spPr>
          <a:xfrm>
            <a:off x="7020272" y="0"/>
            <a:ext cx="2123728" cy="674136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D042781-DDAB-4D31-A1C1-F1FFBE7E9A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1560" y="868311"/>
            <a:ext cx="7920880" cy="5513017"/>
          </a:xfrm>
          <a:prstGeom prst="rect">
            <a:avLst/>
          </a:prstGeom>
          <a:solidFill>
            <a:srgbClr val="F3F5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220" tIns="31740" rIns="23805" bIns="6348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Person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&lt;-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R6Class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BB4444"/>
                </a:solidFill>
                <a:effectLst/>
                <a:latin typeface="Consolas" panose="020B0609020204030204" pitchFamily="49" charset="0"/>
              </a:rPr>
              <a:t>"Person"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public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list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name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990073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hair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990073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initialize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990000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name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990073"/>
                </a:solidFill>
                <a:effectLst/>
                <a:latin typeface="Consolas" panose="020B0609020204030204" pitchFamily="49" charset="0"/>
              </a:rPr>
              <a:t>NA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hair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990073"/>
                </a:solidFill>
                <a:effectLst/>
                <a:latin typeface="Consolas" panose="020B0609020204030204" pitchFamily="49" charset="0"/>
              </a:rPr>
              <a:t>NA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	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&lt;-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name </a:t>
            </a: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	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hair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&lt;-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hair </a:t>
            </a: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	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greet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set_hair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990000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	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hair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&lt;-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	}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greet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990000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		cat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paste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BB4444"/>
                </a:solidFill>
                <a:effectLst/>
                <a:latin typeface="Consolas" panose="020B0609020204030204" pitchFamily="49" charset="0"/>
              </a:rPr>
              <a:t>"Hello"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	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	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600" dirty="0">
                <a:latin typeface="Arial" panose="020B0604020202020204" pitchFamily="34" charset="0"/>
              </a:rPr>
              <a:t>)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6F2BCCA-3AE2-4214-B52D-28B489166B49}"/>
              </a:ext>
            </a:extLst>
          </p:cNvPr>
          <p:cNvSpPr txBox="1">
            <a:spLocks/>
          </p:cNvSpPr>
          <p:nvPr/>
        </p:nvSpPr>
        <p:spPr>
          <a:xfrm>
            <a:off x="539552" y="116632"/>
            <a:ext cx="8712968" cy="108012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accent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en-US" dirty="0"/>
              <a:t>R6 classes: </a:t>
            </a:r>
            <a:r>
              <a:rPr lang="en-US" sz="2000" dirty="0"/>
              <a:t>encapsulated data &amp; related functions </a:t>
            </a:r>
            <a:endParaRPr lang="en-GB" sz="20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6F47AA9-9BA0-43A6-9311-0A6CDA16A078}"/>
              </a:ext>
            </a:extLst>
          </p:cNvPr>
          <p:cNvSpPr/>
          <p:nvPr/>
        </p:nvSpPr>
        <p:spPr>
          <a:xfrm>
            <a:off x="0" y="6453336"/>
            <a:ext cx="9144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example: state management without reactivity</a:t>
            </a:r>
          </a:p>
        </p:txBody>
      </p:sp>
    </p:spTree>
    <p:extLst>
      <p:ext uri="{BB962C8B-B14F-4D97-AF65-F5344CB8AC3E}">
        <p14:creationId xmlns:p14="http://schemas.microsoft.com/office/powerpoint/2010/main" val="56000157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4731" y="1183695"/>
            <a:ext cx="6552728" cy="1368152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rgbClr val="00B0F0"/>
                </a:solidFill>
              </a:rPr>
              <a:t>Demo 3: network viewer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4730" y="1867771"/>
            <a:ext cx="7699638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92D050"/>
                </a:solidFill>
              </a:rPr>
              <a:t>HTMLwidgets</a:t>
            </a:r>
            <a:r>
              <a:rPr lang="en-US" dirty="0">
                <a:solidFill>
                  <a:srgbClr val="92D050"/>
                </a:solidFill>
              </a:rPr>
              <a:t>:</a:t>
            </a:r>
          </a:p>
          <a:p>
            <a:r>
              <a:rPr lang="en-US" dirty="0">
                <a:solidFill>
                  <a:srgbClr val="FFC000"/>
                </a:solidFill>
              </a:rPr>
              <a:t>                 vis.js custom timeline</a:t>
            </a:r>
          </a:p>
          <a:p>
            <a:r>
              <a:rPr lang="en-US" dirty="0">
                <a:solidFill>
                  <a:srgbClr val="FFC000"/>
                </a:solidFill>
              </a:rPr>
              <a:t>                 vis/</a:t>
            </a:r>
            <a:r>
              <a:rPr lang="en-US" dirty="0" err="1">
                <a:solidFill>
                  <a:srgbClr val="FFC000"/>
                </a:solidFill>
              </a:rPr>
              <a:t>js</a:t>
            </a:r>
            <a:r>
              <a:rPr lang="en-US" dirty="0">
                <a:solidFill>
                  <a:srgbClr val="FFC000"/>
                </a:solidFill>
              </a:rPr>
              <a:t> </a:t>
            </a:r>
            <a:r>
              <a:rPr lang="en-US" dirty="0" err="1">
                <a:solidFill>
                  <a:srgbClr val="FFC000"/>
                </a:solidFill>
              </a:rPr>
              <a:t>igraph</a:t>
            </a:r>
            <a:r>
              <a:rPr lang="en-US" dirty="0">
                <a:solidFill>
                  <a:srgbClr val="FFC000"/>
                </a:solidFill>
              </a:rPr>
              <a:t> / force layout graph visualization - </a:t>
            </a:r>
            <a:r>
              <a:rPr lang="en-US" dirty="0" err="1">
                <a:solidFill>
                  <a:srgbClr val="FFC000"/>
                </a:solidFill>
              </a:rPr>
              <a:t>visNetwork</a:t>
            </a:r>
            <a:endParaRPr lang="en-GB" dirty="0">
              <a:solidFill>
                <a:srgbClr val="FFC000"/>
              </a:solidFill>
            </a:endParaRPr>
          </a:p>
          <a:p>
            <a:endParaRPr lang="en-US" dirty="0">
              <a:solidFill>
                <a:srgbClr val="92D050"/>
              </a:solidFill>
            </a:endParaRPr>
          </a:p>
          <a:p>
            <a:r>
              <a:rPr lang="en-US" dirty="0">
                <a:solidFill>
                  <a:srgbClr val="92D050"/>
                </a:solidFill>
              </a:rPr>
              <a:t>JavaScript:</a:t>
            </a:r>
          </a:p>
          <a:p>
            <a:r>
              <a:rPr lang="en-US" dirty="0">
                <a:solidFill>
                  <a:srgbClr val="92D050"/>
                </a:solidFill>
              </a:rPr>
              <a:t>	modules </a:t>
            </a:r>
            <a:r>
              <a:rPr lang="en-US" dirty="0">
                <a:solidFill>
                  <a:srgbClr val="FFC000"/>
                </a:solidFill>
              </a:rPr>
              <a:t>to control front end [no need for client – server – client trips]</a:t>
            </a:r>
          </a:p>
          <a:p>
            <a:r>
              <a:rPr lang="en-US" dirty="0">
                <a:solidFill>
                  <a:srgbClr val="FFC000"/>
                </a:solidFill>
              </a:rPr>
              <a:t>	twitter type ahead jQuery plugin</a:t>
            </a:r>
          </a:p>
          <a:p>
            <a:endParaRPr lang="en-US" dirty="0">
              <a:solidFill>
                <a:srgbClr val="92D050"/>
              </a:solidFill>
            </a:endParaRPr>
          </a:p>
          <a:p>
            <a:r>
              <a:rPr lang="en-US" dirty="0">
                <a:solidFill>
                  <a:srgbClr val="92D050"/>
                </a:solidFill>
              </a:rPr>
              <a:t>Neo4j: </a:t>
            </a:r>
            <a:r>
              <a:rPr lang="en-US" dirty="0">
                <a:solidFill>
                  <a:srgbClr val="FFC000"/>
                </a:solidFill>
              </a:rPr>
              <a:t>connected components + fraud patterns via</a:t>
            </a:r>
            <a:endParaRPr lang="en-US" dirty="0">
              <a:solidFill>
                <a:srgbClr val="92D050"/>
              </a:solidFill>
            </a:endParaRPr>
          </a:p>
          <a:p>
            <a:endParaRPr lang="en-US" dirty="0">
              <a:solidFill>
                <a:srgbClr val="92D050"/>
              </a:solidFill>
            </a:endParaRPr>
          </a:p>
          <a:p>
            <a:r>
              <a:rPr lang="en-US" dirty="0">
                <a:solidFill>
                  <a:srgbClr val="92D050"/>
                </a:solidFill>
              </a:rPr>
              <a:t>Elasticsearch: </a:t>
            </a:r>
            <a:r>
              <a:rPr lang="en-US" dirty="0">
                <a:solidFill>
                  <a:srgbClr val="FFC000"/>
                </a:solidFill>
              </a:rPr>
              <a:t>fuzzy full text search engine</a:t>
            </a:r>
          </a:p>
          <a:p>
            <a:endParaRPr lang="en-US" dirty="0">
              <a:solidFill>
                <a:srgbClr val="92D050"/>
              </a:solidFill>
            </a:endParaRPr>
          </a:p>
          <a:p>
            <a:r>
              <a:rPr lang="en-US" dirty="0">
                <a:solidFill>
                  <a:srgbClr val="92D050"/>
                </a:solidFill>
              </a:rPr>
              <a:t>MongoDB</a:t>
            </a:r>
            <a:r>
              <a:rPr lang="en-US" dirty="0">
                <a:solidFill>
                  <a:srgbClr val="FFC000"/>
                </a:solidFill>
              </a:rPr>
              <a:t> for entity resolution + node detail storage &amp; retrieval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D58EA2D6-C73C-4228-9A39-7B3C80968B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78550"/>
            <a:ext cx="184731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63480" rIns="91440" bIns="-6348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791A4A1-1B6F-451B-A7E9-0FFB7DB36BCF}"/>
              </a:ext>
            </a:extLst>
          </p:cNvPr>
          <p:cNvSpPr/>
          <p:nvPr/>
        </p:nvSpPr>
        <p:spPr>
          <a:xfrm>
            <a:off x="184730" y="6245166"/>
            <a:ext cx="4572000" cy="2462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000" dirty="0">
                <a:solidFill>
                  <a:schemeClr val="bg1">
                    <a:lumMod val="75000"/>
                  </a:schemeClr>
                </a:solidFill>
              </a:rPr>
              <a:t>* code not available</a:t>
            </a:r>
            <a:endParaRPr lang="en-GB" sz="10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371167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7208100" y="3609021"/>
            <a:ext cx="1383794" cy="9824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69" name="Group 68"/>
          <p:cNvGrpSpPr/>
          <p:nvPr/>
        </p:nvGrpSpPr>
        <p:grpSpPr>
          <a:xfrm>
            <a:off x="2353871" y="1933944"/>
            <a:ext cx="1344564" cy="714000"/>
            <a:chOff x="2392167" y="699542"/>
            <a:chExt cx="1344564" cy="714000"/>
          </a:xfrm>
        </p:grpSpPr>
        <p:sp>
          <p:nvSpPr>
            <p:cNvPr id="4" name="Rectangle: Rounded Corners 3"/>
            <p:cNvSpPr/>
            <p:nvPr/>
          </p:nvSpPr>
          <p:spPr>
            <a:xfrm>
              <a:off x="2392167" y="699542"/>
              <a:ext cx="1224136" cy="504056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Version control</a:t>
              </a:r>
              <a:endParaRPr lang="nl-NL" sz="1200" dirty="0">
                <a:solidFill>
                  <a:schemeClr val="bg1"/>
                </a:solidFill>
              </a:endParaRPr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12695" y="1089506"/>
              <a:ext cx="324036" cy="324036"/>
            </a:xfrm>
            <a:prstGeom prst="rect">
              <a:avLst/>
            </a:prstGeom>
          </p:spPr>
        </p:pic>
      </p:grpSp>
      <p:grpSp>
        <p:nvGrpSpPr>
          <p:cNvPr id="68" name="Group 67"/>
          <p:cNvGrpSpPr/>
          <p:nvPr/>
        </p:nvGrpSpPr>
        <p:grpSpPr>
          <a:xfrm>
            <a:off x="4231554" y="1933944"/>
            <a:ext cx="1348559" cy="720080"/>
            <a:chOff x="4139952" y="699542"/>
            <a:chExt cx="1348559" cy="720080"/>
          </a:xfrm>
        </p:grpSpPr>
        <p:sp>
          <p:nvSpPr>
            <p:cNvPr id="8" name="Rectangle: Rounded Corners 7"/>
            <p:cNvSpPr/>
            <p:nvPr/>
          </p:nvSpPr>
          <p:spPr>
            <a:xfrm>
              <a:off x="4139952" y="699542"/>
              <a:ext cx="1224136" cy="504056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CI Build</a:t>
              </a:r>
            </a:p>
          </p:txBody>
        </p:sp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64475" y="1095586"/>
              <a:ext cx="324036" cy="324036"/>
            </a:xfrm>
            <a:prstGeom prst="rect">
              <a:avLst/>
            </a:prstGeom>
          </p:spPr>
        </p:pic>
      </p:grpSp>
      <p:grpSp>
        <p:nvGrpSpPr>
          <p:cNvPr id="67" name="Group 66"/>
          <p:cNvGrpSpPr/>
          <p:nvPr/>
        </p:nvGrpSpPr>
        <p:grpSpPr>
          <a:xfrm>
            <a:off x="6103199" y="1933944"/>
            <a:ext cx="1348559" cy="714000"/>
            <a:chOff x="5887737" y="699542"/>
            <a:chExt cx="1348559" cy="714000"/>
          </a:xfrm>
        </p:grpSpPr>
        <p:sp>
          <p:nvSpPr>
            <p:cNvPr id="11" name="Rectangle: Rounded Corners 10"/>
            <p:cNvSpPr/>
            <p:nvPr/>
          </p:nvSpPr>
          <p:spPr>
            <a:xfrm>
              <a:off x="5887737" y="699542"/>
              <a:ext cx="1224136" cy="504056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Container registry</a:t>
              </a:r>
            </a:p>
          </p:txBody>
        </p:sp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12260" y="1089506"/>
              <a:ext cx="324036" cy="324036"/>
            </a:xfrm>
            <a:prstGeom prst="rect">
              <a:avLst/>
            </a:prstGeom>
          </p:spPr>
        </p:pic>
      </p:grpSp>
      <p:sp>
        <p:nvSpPr>
          <p:cNvPr id="14" name="Rectangle: Diagonal Corners Rounded 13"/>
          <p:cNvSpPr/>
          <p:nvPr/>
        </p:nvSpPr>
        <p:spPr>
          <a:xfrm>
            <a:off x="2123728" y="1711840"/>
            <a:ext cx="5544616" cy="1080120"/>
          </a:xfrm>
          <a:prstGeom prst="round2DiagRect">
            <a:avLst/>
          </a:prstGeom>
          <a:noFill/>
          <a:ln>
            <a:solidFill>
              <a:schemeClr val="bg1">
                <a:lumMod val="8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16" name="Straight Arrow Connector 15"/>
          <p:cNvCxnSpPr>
            <a:stCxn id="4" idx="3"/>
            <a:endCxn id="8" idx="1"/>
          </p:cNvCxnSpPr>
          <p:nvPr/>
        </p:nvCxnSpPr>
        <p:spPr>
          <a:xfrm>
            <a:off x="3578007" y="2185972"/>
            <a:ext cx="65354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8" idx="3"/>
            <a:endCxn id="11" idx="1"/>
          </p:cNvCxnSpPr>
          <p:nvPr/>
        </p:nvCxnSpPr>
        <p:spPr>
          <a:xfrm>
            <a:off x="5455690" y="2185972"/>
            <a:ext cx="64750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5" name="Group 24"/>
          <p:cNvGrpSpPr/>
          <p:nvPr/>
        </p:nvGrpSpPr>
        <p:grpSpPr>
          <a:xfrm>
            <a:off x="443572" y="1794707"/>
            <a:ext cx="826829" cy="914387"/>
            <a:chOff x="566499" y="483518"/>
            <a:chExt cx="826829" cy="914387"/>
          </a:xfrm>
        </p:grpSpPr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9409" y="483518"/>
              <a:ext cx="770027" cy="770027"/>
            </a:xfrm>
            <a:prstGeom prst="rect">
              <a:avLst/>
            </a:prstGeom>
          </p:spPr>
        </p:pic>
        <p:sp>
          <p:nvSpPr>
            <p:cNvPr id="24" name="TextBox 23"/>
            <p:cNvSpPr txBox="1"/>
            <p:nvPr/>
          </p:nvSpPr>
          <p:spPr>
            <a:xfrm>
              <a:off x="566499" y="1120906"/>
              <a:ext cx="82682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Developer</a:t>
              </a:r>
              <a:endParaRPr lang="nl-NL" sz="1200" dirty="0"/>
            </a:p>
          </p:txBody>
        </p:sp>
      </p:grpSp>
      <p:cxnSp>
        <p:nvCxnSpPr>
          <p:cNvPr id="27" name="Straight Arrow Connector 26"/>
          <p:cNvCxnSpPr>
            <a:stCxn id="23" idx="3"/>
            <a:endCxn id="4" idx="1"/>
          </p:cNvCxnSpPr>
          <p:nvPr/>
        </p:nvCxnSpPr>
        <p:spPr>
          <a:xfrm>
            <a:off x="1226509" y="2179720"/>
            <a:ext cx="1127363" cy="62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>
            <a:off x="1665473" y="1927518"/>
            <a:ext cx="216024" cy="216024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</a:t>
            </a:r>
            <a:endParaRPr lang="nl-NL" sz="1200" dirty="0"/>
          </a:p>
        </p:txBody>
      </p:sp>
      <p:sp>
        <p:nvSpPr>
          <p:cNvPr id="30" name="Oval 29"/>
          <p:cNvSpPr/>
          <p:nvPr/>
        </p:nvSpPr>
        <p:spPr>
          <a:xfrm>
            <a:off x="3779094" y="1933944"/>
            <a:ext cx="216024" cy="216024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</a:t>
            </a:r>
            <a:endParaRPr lang="nl-NL" sz="1200" dirty="0"/>
          </a:p>
        </p:txBody>
      </p:sp>
      <p:sp>
        <p:nvSpPr>
          <p:cNvPr id="31" name="Oval 30"/>
          <p:cNvSpPr/>
          <p:nvPr/>
        </p:nvSpPr>
        <p:spPr>
          <a:xfrm>
            <a:off x="5683340" y="1941277"/>
            <a:ext cx="216024" cy="216024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3</a:t>
            </a:r>
            <a:endParaRPr lang="nl-NL" sz="1200" dirty="0"/>
          </a:p>
        </p:txBody>
      </p:sp>
      <p:grpSp>
        <p:nvGrpSpPr>
          <p:cNvPr id="56" name="Group 55"/>
          <p:cNvGrpSpPr/>
          <p:nvPr/>
        </p:nvGrpSpPr>
        <p:grpSpPr>
          <a:xfrm>
            <a:off x="7546390" y="3224008"/>
            <a:ext cx="770027" cy="908527"/>
            <a:chOff x="7401339" y="1995685"/>
            <a:chExt cx="770027" cy="908527"/>
          </a:xfrm>
        </p:grpSpPr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01339" y="1995685"/>
              <a:ext cx="770027" cy="770027"/>
            </a:xfrm>
            <a:prstGeom prst="rect">
              <a:avLst/>
            </a:prstGeom>
          </p:spPr>
        </p:pic>
        <p:sp>
          <p:nvSpPr>
            <p:cNvPr id="34" name="TextBox 33"/>
            <p:cNvSpPr txBox="1"/>
            <p:nvPr/>
          </p:nvSpPr>
          <p:spPr>
            <a:xfrm>
              <a:off x="7505379" y="2627213"/>
              <a:ext cx="56194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Tester</a:t>
              </a:r>
            </a:p>
          </p:txBody>
        </p:sp>
      </p:grpSp>
      <p:cxnSp>
        <p:nvCxnSpPr>
          <p:cNvPr id="44" name="Straight Arrow Connector 43"/>
          <p:cNvCxnSpPr>
            <a:endCxn id="11" idx="2"/>
          </p:cNvCxnSpPr>
          <p:nvPr/>
        </p:nvCxnSpPr>
        <p:spPr>
          <a:xfrm flipH="1" flipV="1">
            <a:off x="6715267" y="2438000"/>
            <a:ext cx="7762" cy="9137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1" name="Oval 50"/>
          <p:cNvSpPr/>
          <p:nvPr/>
        </p:nvSpPr>
        <p:spPr>
          <a:xfrm>
            <a:off x="6373234" y="2863968"/>
            <a:ext cx="216024" cy="216024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4</a:t>
            </a:r>
            <a:endParaRPr lang="nl-NL" sz="1200" dirty="0"/>
          </a:p>
        </p:txBody>
      </p:sp>
      <p:grpSp>
        <p:nvGrpSpPr>
          <p:cNvPr id="39" name="Group 38"/>
          <p:cNvGrpSpPr/>
          <p:nvPr/>
        </p:nvGrpSpPr>
        <p:grpSpPr>
          <a:xfrm>
            <a:off x="5924213" y="3351715"/>
            <a:ext cx="1348559" cy="664381"/>
            <a:chOff x="4139952" y="2208954"/>
            <a:chExt cx="1348559" cy="664381"/>
          </a:xfrm>
        </p:grpSpPr>
        <p:sp>
          <p:nvSpPr>
            <p:cNvPr id="20" name="Rectangle: Rounded Corners 19"/>
            <p:cNvSpPr/>
            <p:nvPr/>
          </p:nvSpPr>
          <p:spPr>
            <a:xfrm>
              <a:off x="4139952" y="2208954"/>
              <a:ext cx="1224136" cy="504056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Test deployment</a:t>
              </a:r>
              <a:endParaRPr lang="nl-NL" sz="1200" dirty="0">
                <a:solidFill>
                  <a:schemeClr val="bg1"/>
                </a:solidFill>
              </a:endParaRPr>
            </a:p>
          </p:txBody>
        </p:sp>
        <p:pic>
          <p:nvPicPr>
            <p:cNvPr id="38" name="Picture 37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67860" y="2552684"/>
              <a:ext cx="320651" cy="320651"/>
            </a:xfrm>
            <a:prstGeom prst="rect">
              <a:avLst/>
            </a:prstGeom>
          </p:spPr>
        </p:pic>
      </p:grpSp>
      <p:grpSp>
        <p:nvGrpSpPr>
          <p:cNvPr id="40" name="Group 39"/>
          <p:cNvGrpSpPr/>
          <p:nvPr/>
        </p:nvGrpSpPr>
        <p:grpSpPr>
          <a:xfrm>
            <a:off x="4160017" y="3351715"/>
            <a:ext cx="1348559" cy="664381"/>
            <a:chOff x="4139952" y="2208954"/>
            <a:chExt cx="1348559" cy="664381"/>
          </a:xfrm>
        </p:grpSpPr>
        <p:sp>
          <p:nvSpPr>
            <p:cNvPr id="41" name="Rectangle: Rounded Corners 40"/>
            <p:cNvSpPr/>
            <p:nvPr/>
          </p:nvSpPr>
          <p:spPr>
            <a:xfrm>
              <a:off x="4139952" y="2208954"/>
              <a:ext cx="1224136" cy="504056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Staging deployment</a:t>
              </a:r>
            </a:p>
          </p:txBody>
        </p:sp>
        <p:pic>
          <p:nvPicPr>
            <p:cNvPr id="42" name="Picture 41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67860" y="2552684"/>
              <a:ext cx="320651" cy="320651"/>
            </a:xfrm>
            <a:prstGeom prst="rect">
              <a:avLst/>
            </a:prstGeom>
          </p:spPr>
        </p:pic>
      </p:grpSp>
      <p:cxnSp>
        <p:nvCxnSpPr>
          <p:cNvPr id="46" name="Straight Arrow Connector 45"/>
          <p:cNvCxnSpPr>
            <a:stCxn id="20" idx="1"/>
            <a:endCxn id="41" idx="3"/>
          </p:cNvCxnSpPr>
          <p:nvPr/>
        </p:nvCxnSpPr>
        <p:spPr>
          <a:xfrm flipH="1">
            <a:off x="5384152" y="3603742"/>
            <a:ext cx="54006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7" name="Rectangle: Diagonal Corners Rounded 46"/>
          <p:cNvSpPr/>
          <p:nvPr/>
        </p:nvSpPr>
        <p:spPr>
          <a:xfrm>
            <a:off x="3953790" y="3151264"/>
            <a:ext cx="3499565" cy="1008112"/>
          </a:xfrm>
          <a:prstGeom prst="round2DiagRect">
            <a:avLst/>
          </a:prstGeom>
          <a:noFill/>
          <a:ln>
            <a:solidFill>
              <a:schemeClr val="bg1">
                <a:lumMod val="8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2" name="Oval 51"/>
          <p:cNvSpPr/>
          <p:nvPr/>
        </p:nvSpPr>
        <p:spPr>
          <a:xfrm>
            <a:off x="5583765" y="3367051"/>
            <a:ext cx="216024" cy="216024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6</a:t>
            </a:r>
            <a:endParaRPr lang="nl-NL" sz="1200" dirty="0"/>
          </a:p>
        </p:txBody>
      </p:sp>
      <p:cxnSp>
        <p:nvCxnSpPr>
          <p:cNvPr id="54" name="Straight Arrow Connector 53"/>
          <p:cNvCxnSpPr>
            <a:stCxn id="33" idx="1"/>
            <a:endCxn id="20" idx="3"/>
          </p:cNvCxnSpPr>
          <p:nvPr/>
        </p:nvCxnSpPr>
        <p:spPr>
          <a:xfrm flipH="1" flipV="1">
            <a:off x="7148349" y="3603743"/>
            <a:ext cx="398041" cy="52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7" name="Oval 56"/>
          <p:cNvSpPr/>
          <p:nvPr/>
        </p:nvSpPr>
        <p:spPr>
          <a:xfrm>
            <a:off x="7208100" y="3344507"/>
            <a:ext cx="216024" cy="216024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5</a:t>
            </a:r>
            <a:endParaRPr lang="nl-NL" sz="1200" dirty="0"/>
          </a:p>
        </p:txBody>
      </p:sp>
      <p:grpSp>
        <p:nvGrpSpPr>
          <p:cNvPr id="58" name="Group 57"/>
          <p:cNvGrpSpPr/>
          <p:nvPr/>
        </p:nvGrpSpPr>
        <p:grpSpPr>
          <a:xfrm>
            <a:off x="2348831" y="3351716"/>
            <a:ext cx="1348559" cy="664381"/>
            <a:chOff x="4139952" y="2208954"/>
            <a:chExt cx="1348559" cy="664381"/>
          </a:xfrm>
        </p:grpSpPr>
        <p:sp>
          <p:nvSpPr>
            <p:cNvPr id="59" name="Rectangle: Rounded Corners 58"/>
            <p:cNvSpPr/>
            <p:nvPr/>
          </p:nvSpPr>
          <p:spPr>
            <a:xfrm>
              <a:off x="4139952" y="2208954"/>
              <a:ext cx="1224136" cy="504056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Prod deployment</a:t>
              </a:r>
            </a:p>
          </p:txBody>
        </p:sp>
        <p:pic>
          <p:nvPicPr>
            <p:cNvPr id="60" name="Picture 59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67860" y="2552684"/>
              <a:ext cx="320651" cy="320651"/>
            </a:xfrm>
            <a:prstGeom prst="rect">
              <a:avLst/>
            </a:prstGeom>
          </p:spPr>
        </p:pic>
      </p:grpSp>
      <p:sp>
        <p:nvSpPr>
          <p:cNvPr id="2" name="TextBox 1"/>
          <p:cNvSpPr txBox="1"/>
          <p:nvPr/>
        </p:nvSpPr>
        <p:spPr>
          <a:xfrm>
            <a:off x="3896822" y="3944089"/>
            <a:ext cx="11792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</a:rPr>
              <a:t>Non-production</a:t>
            </a:r>
            <a:endParaRPr lang="nl-NL" sz="12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" name="Rectangle: Diagonal Corners Rounded 2"/>
          <p:cNvSpPr/>
          <p:nvPr/>
        </p:nvSpPr>
        <p:spPr>
          <a:xfrm>
            <a:off x="2123728" y="3151264"/>
            <a:ext cx="1629078" cy="1008112"/>
          </a:xfrm>
          <a:prstGeom prst="round2DiagRect">
            <a:avLst/>
          </a:prstGeom>
          <a:noFill/>
          <a:ln>
            <a:solidFill>
              <a:schemeClr val="bg1">
                <a:lumMod val="8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grpSp>
        <p:nvGrpSpPr>
          <p:cNvPr id="50" name="Group 49"/>
          <p:cNvGrpSpPr/>
          <p:nvPr/>
        </p:nvGrpSpPr>
        <p:grpSpPr>
          <a:xfrm>
            <a:off x="440990" y="3215849"/>
            <a:ext cx="770027" cy="894168"/>
            <a:chOff x="579409" y="483518"/>
            <a:chExt cx="770027" cy="894168"/>
          </a:xfrm>
        </p:grpSpPr>
        <p:pic>
          <p:nvPicPr>
            <p:cNvPr id="53" name="Picture 52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9409" y="483518"/>
              <a:ext cx="770027" cy="770027"/>
            </a:xfrm>
            <a:prstGeom prst="rect">
              <a:avLst/>
            </a:prstGeom>
          </p:spPr>
        </p:pic>
        <p:sp>
          <p:nvSpPr>
            <p:cNvPr id="55" name="TextBox 54"/>
            <p:cNvSpPr txBox="1"/>
            <p:nvPr/>
          </p:nvSpPr>
          <p:spPr>
            <a:xfrm>
              <a:off x="724498" y="1100687"/>
              <a:ext cx="4748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User</a:t>
              </a:r>
              <a:endParaRPr lang="nl-NL" sz="1200" dirty="0"/>
            </a:p>
          </p:txBody>
        </p:sp>
      </p:grpSp>
      <p:cxnSp>
        <p:nvCxnSpPr>
          <p:cNvPr id="12" name="Straight Arrow Connector 11"/>
          <p:cNvCxnSpPr>
            <a:stCxn id="41" idx="1"/>
            <a:endCxn id="59" idx="3"/>
          </p:cNvCxnSpPr>
          <p:nvPr/>
        </p:nvCxnSpPr>
        <p:spPr>
          <a:xfrm flipH="1">
            <a:off x="3572966" y="3603743"/>
            <a:ext cx="58705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1" name="TextBox 60"/>
          <p:cNvSpPr txBox="1"/>
          <p:nvPr/>
        </p:nvSpPr>
        <p:spPr>
          <a:xfrm>
            <a:off x="2051721" y="2564904"/>
            <a:ext cx="10273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</a:rPr>
              <a:t>Development</a:t>
            </a:r>
            <a:endParaRPr lang="nl-NL" sz="12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2063438" y="3944088"/>
            <a:ext cx="8714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</a:rPr>
              <a:t>Production</a:t>
            </a:r>
            <a:endParaRPr lang="nl-NL" sz="12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3" name="Oval 62"/>
          <p:cNvSpPr/>
          <p:nvPr/>
        </p:nvSpPr>
        <p:spPr>
          <a:xfrm>
            <a:off x="3754457" y="3361027"/>
            <a:ext cx="216024" cy="216024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7</a:t>
            </a:r>
            <a:endParaRPr lang="nl-NL" sz="1200" dirty="0"/>
          </a:p>
        </p:txBody>
      </p:sp>
      <p:cxnSp>
        <p:nvCxnSpPr>
          <p:cNvPr id="17" name="Straight Arrow Connector 16"/>
          <p:cNvCxnSpPr>
            <a:stCxn id="53" idx="3"/>
            <a:endCxn id="59" idx="1"/>
          </p:cNvCxnSpPr>
          <p:nvPr/>
        </p:nvCxnSpPr>
        <p:spPr>
          <a:xfrm>
            <a:off x="1211016" y="3600863"/>
            <a:ext cx="1137814" cy="28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4" name="Oval 63"/>
          <p:cNvSpPr/>
          <p:nvPr/>
        </p:nvSpPr>
        <p:spPr>
          <a:xfrm>
            <a:off x="1577745" y="3368277"/>
            <a:ext cx="216024" cy="216024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8</a:t>
            </a:r>
            <a:endParaRPr lang="nl-NL" sz="1200" dirty="0"/>
          </a:p>
        </p:txBody>
      </p:sp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245530" y="305636"/>
            <a:ext cx="7499176" cy="810090"/>
          </a:xfrm>
        </p:spPr>
        <p:txBody>
          <a:bodyPr/>
          <a:lstStyle/>
          <a:p>
            <a:r>
              <a:rPr lang="en-US" dirty="0"/>
              <a:t>Deployment</a:t>
            </a:r>
            <a:endParaRPr lang="nl-NL" dirty="0"/>
          </a:p>
        </p:txBody>
      </p:sp>
      <p:pic>
        <p:nvPicPr>
          <p:cNvPr id="70" name="Picture 4" descr="Image result for docker logo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319" y="5400767"/>
            <a:ext cx="1117178" cy="997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" name="Picture 2" descr="Image result for octopus deployment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461" y="5013176"/>
            <a:ext cx="4732806" cy="1722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0790" y="5550194"/>
            <a:ext cx="2027831" cy="587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086766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>
            <a:stCxn id="75" idx="1"/>
            <a:endCxn id="73" idx="3"/>
          </p:cNvCxnSpPr>
          <p:nvPr/>
        </p:nvCxnSpPr>
        <p:spPr>
          <a:xfrm flipH="1">
            <a:off x="4602188" y="1557001"/>
            <a:ext cx="1094220" cy="477470"/>
          </a:xfrm>
          <a:prstGeom prst="line">
            <a:avLst/>
          </a:prstGeom>
          <a:ln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>
          <a:xfrm>
            <a:off x="4600718" y="2507376"/>
            <a:ext cx="1470" cy="181117"/>
          </a:xfrm>
          <a:prstGeom prst="line">
            <a:avLst/>
          </a:prstGeom>
          <a:ln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>
          <a:xfrm>
            <a:off x="5702397" y="2505763"/>
            <a:ext cx="1470" cy="18111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/>
          <p:nvPr/>
        </p:nvCxnSpPr>
        <p:spPr>
          <a:xfrm>
            <a:off x="6798396" y="2496034"/>
            <a:ext cx="1470" cy="181117"/>
          </a:xfrm>
          <a:prstGeom prst="line">
            <a:avLst/>
          </a:prstGeom>
          <a:ln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/>
          <p:nvPr/>
        </p:nvCxnSpPr>
        <p:spPr>
          <a:xfrm>
            <a:off x="8251922" y="1309454"/>
            <a:ext cx="0" cy="1372340"/>
          </a:xfrm>
          <a:prstGeom prst="line">
            <a:avLst/>
          </a:prstGeom>
          <a:ln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/>
          <p:nvPr/>
        </p:nvCxnSpPr>
        <p:spPr>
          <a:xfrm flipH="1">
            <a:off x="4600718" y="2682004"/>
            <a:ext cx="3651204" cy="7970"/>
          </a:xfrm>
          <a:prstGeom prst="line">
            <a:avLst/>
          </a:prstGeom>
          <a:ln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>
            <a:stCxn id="75" idx="1"/>
            <a:endCxn id="92" idx="3"/>
          </p:cNvCxnSpPr>
          <p:nvPr/>
        </p:nvCxnSpPr>
        <p:spPr>
          <a:xfrm>
            <a:off x="5696408" y="1557001"/>
            <a:ext cx="2940" cy="471674"/>
          </a:xfrm>
          <a:prstGeom prst="line">
            <a:avLst/>
          </a:prstGeom>
          <a:ln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>
            <a:stCxn id="75" idx="1"/>
            <a:endCxn id="93" idx="3"/>
          </p:cNvCxnSpPr>
          <p:nvPr/>
        </p:nvCxnSpPr>
        <p:spPr>
          <a:xfrm>
            <a:off x="5696408" y="1557001"/>
            <a:ext cx="1101988" cy="451289"/>
          </a:xfrm>
          <a:prstGeom prst="line">
            <a:avLst/>
          </a:prstGeom>
          <a:ln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 flipV="1">
            <a:off x="3429742" y="1309454"/>
            <a:ext cx="4822180" cy="27042"/>
          </a:xfrm>
          <a:prstGeom prst="line">
            <a:avLst/>
          </a:prstGeom>
          <a:ln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/>
          <p:cNvSpPr/>
          <p:nvPr/>
        </p:nvSpPr>
        <p:spPr>
          <a:xfrm>
            <a:off x="7208100" y="3609021"/>
            <a:ext cx="1383794" cy="9824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27" name="Group 26"/>
          <p:cNvGrpSpPr/>
          <p:nvPr/>
        </p:nvGrpSpPr>
        <p:grpSpPr>
          <a:xfrm>
            <a:off x="4644008" y="3470052"/>
            <a:ext cx="1008112" cy="522058"/>
            <a:chOff x="4139952" y="1599642"/>
            <a:chExt cx="1008112" cy="522058"/>
          </a:xfrm>
        </p:grpSpPr>
        <p:sp>
          <p:nvSpPr>
            <p:cNvPr id="28" name="Rectangle: Diagonal Corners Rounded 27"/>
            <p:cNvSpPr/>
            <p:nvPr/>
          </p:nvSpPr>
          <p:spPr>
            <a:xfrm>
              <a:off x="4139952" y="1599642"/>
              <a:ext cx="1008112" cy="504056"/>
            </a:xfrm>
            <a:prstGeom prst="round2Diag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Shiny App 1</a:t>
              </a:r>
              <a:br>
                <a:rPr lang="en-US" sz="1200" dirty="0"/>
              </a:br>
              <a:r>
                <a:rPr lang="en-US" sz="1200" dirty="0"/>
                <a:t>Tenant z</a:t>
              </a:r>
              <a:endParaRPr lang="nl-NL" sz="1200" dirty="0"/>
            </a:p>
          </p:txBody>
        </p:sp>
        <p:pic>
          <p:nvPicPr>
            <p:cNvPr id="29" name="Picture 2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53336" y="1905676"/>
              <a:ext cx="216024" cy="216024"/>
            </a:xfrm>
            <a:prstGeom prst="rect">
              <a:avLst/>
            </a:prstGeom>
          </p:spPr>
        </p:pic>
      </p:grpSp>
      <p:grpSp>
        <p:nvGrpSpPr>
          <p:cNvPr id="24" name="Group 23"/>
          <p:cNvGrpSpPr/>
          <p:nvPr/>
        </p:nvGrpSpPr>
        <p:grpSpPr>
          <a:xfrm>
            <a:off x="4427984" y="3254028"/>
            <a:ext cx="1008112" cy="522058"/>
            <a:chOff x="4139952" y="1599642"/>
            <a:chExt cx="1008112" cy="522058"/>
          </a:xfrm>
        </p:grpSpPr>
        <p:sp>
          <p:nvSpPr>
            <p:cNvPr id="25" name="Rectangle: Diagonal Corners Rounded 24"/>
            <p:cNvSpPr/>
            <p:nvPr/>
          </p:nvSpPr>
          <p:spPr>
            <a:xfrm>
              <a:off x="4139952" y="1599642"/>
              <a:ext cx="1008112" cy="504056"/>
            </a:xfrm>
            <a:prstGeom prst="round2Diag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Shiny App 1</a:t>
              </a:r>
              <a:br>
                <a:rPr lang="en-US" sz="1200" dirty="0"/>
              </a:br>
              <a:r>
                <a:rPr lang="en-US" sz="1200" dirty="0"/>
                <a:t>Tenant y</a:t>
              </a:r>
              <a:endParaRPr lang="nl-NL" sz="1200" dirty="0"/>
            </a:p>
          </p:txBody>
        </p:sp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53336" y="1905676"/>
              <a:ext cx="216024" cy="216024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Runtime</a:t>
            </a:r>
            <a:endParaRPr lang="nl-NL" dirty="0"/>
          </a:p>
        </p:txBody>
      </p:sp>
      <p:grpSp>
        <p:nvGrpSpPr>
          <p:cNvPr id="11" name="Group 10"/>
          <p:cNvGrpSpPr/>
          <p:nvPr/>
        </p:nvGrpSpPr>
        <p:grpSpPr>
          <a:xfrm>
            <a:off x="4203576" y="3034403"/>
            <a:ext cx="1008112" cy="522058"/>
            <a:chOff x="4139952" y="1599642"/>
            <a:chExt cx="1008112" cy="522058"/>
          </a:xfrm>
        </p:grpSpPr>
        <p:sp>
          <p:nvSpPr>
            <p:cNvPr id="4" name="Rectangle: Diagonal Corners Rounded 3"/>
            <p:cNvSpPr/>
            <p:nvPr/>
          </p:nvSpPr>
          <p:spPr>
            <a:xfrm>
              <a:off x="4139952" y="1599642"/>
              <a:ext cx="1008112" cy="504056"/>
            </a:xfrm>
            <a:prstGeom prst="round2Diag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Shiny App 1</a:t>
              </a:r>
              <a:br>
                <a:rPr lang="en-US" sz="1200" dirty="0"/>
              </a:br>
              <a:r>
                <a:rPr lang="en-US" sz="1200" dirty="0"/>
                <a:t>Tenant x</a:t>
              </a:r>
              <a:endParaRPr lang="nl-NL" sz="1200" dirty="0"/>
            </a:p>
          </p:txBody>
        </p:sp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53336" y="1905676"/>
              <a:ext cx="216024" cy="216024"/>
            </a:xfrm>
            <a:prstGeom prst="rect">
              <a:avLst/>
            </a:prstGeom>
          </p:spPr>
        </p:pic>
      </p:grpSp>
      <p:grpSp>
        <p:nvGrpSpPr>
          <p:cNvPr id="30" name="Group 29"/>
          <p:cNvGrpSpPr/>
          <p:nvPr/>
        </p:nvGrpSpPr>
        <p:grpSpPr>
          <a:xfrm>
            <a:off x="6660232" y="3452050"/>
            <a:ext cx="1008112" cy="522058"/>
            <a:chOff x="4139952" y="1599642"/>
            <a:chExt cx="1008112" cy="522058"/>
          </a:xfrm>
        </p:grpSpPr>
        <p:sp>
          <p:nvSpPr>
            <p:cNvPr id="31" name="Rectangle: Diagonal Corners Rounded 30"/>
            <p:cNvSpPr/>
            <p:nvPr/>
          </p:nvSpPr>
          <p:spPr>
            <a:xfrm>
              <a:off x="4139952" y="1599642"/>
              <a:ext cx="1008112" cy="504056"/>
            </a:xfrm>
            <a:prstGeom prst="round2Diag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Shiny App 2</a:t>
              </a:r>
              <a:br>
                <a:rPr lang="en-US" sz="1200" dirty="0"/>
              </a:br>
              <a:r>
                <a:rPr lang="en-US" sz="1200" dirty="0"/>
                <a:t>Tenant z</a:t>
              </a:r>
              <a:endParaRPr lang="nl-NL" sz="1200" dirty="0"/>
            </a:p>
          </p:txBody>
        </p:sp>
        <p:pic>
          <p:nvPicPr>
            <p:cNvPr id="32" name="Picture 31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53336" y="1905676"/>
              <a:ext cx="216024" cy="216024"/>
            </a:xfrm>
            <a:prstGeom prst="rect">
              <a:avLst/>
            </a:prstGeom>
          </p:spPr>
        </p:pic>
      </p:grpSp>
      <p:grpSp>
        <p:nvGrpSpPr>
          <p:cNvPr id="33" name="Group 32"/>
          <p:cNvGrpSpPr/>
          <p:nvPr/>
        </p:nvGrpSpPr>
        <p:grpSpPr>
          <a:xfrm>
            <a:off x="6444208" y="3236026"/>
            <a:ext cx="1008112" cy="522058"/>
            <a:chOff x="4139952" y="1599642"/>
            <a:chExt cx="1008112" cy="522058"/>
          </a:xfrm>
        </p:grpSpPr>
        <p:sp>
          <p:nvSpPr>
            <p:cNvPr id="34" name="Rectangle: Diagonal Corners Rounded 33"/>
            <p:cNvSpPr/>
            <p:nvPr/>
          </p:nvSpPr>
          <p:spPr>
            <a:xfrm>
              <a:off x="4139952" y="1599642"/>
              <a:ext cx="1008112" cy="504056"/>
            </a:xfrm>
            <a:prstGeom prst="round2Diag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Shiny App 2</a:t>
              </a:r>
              <a:br>
                <a:rPr lang="en-US" sz="1200" dirty="0"/>
              </a:br>
              <a:r>
                <a:rPr lang="en-US" sz="1200" dirty="0"/>
                <a:t>Tenant y</a:t>
              </a:r>
              <a:endParaRPr lang="nl-NL" sz="1200" dirty="0"/>
            </a:p>
          </p:txBody>
        </p:sp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53336" y="1905676"/>
              <a:ext cx="216024" cy="216024"/>
            </a:xfrm>
            <a:prstGeom prst="rect">
              <a:avLst/>
            </a:prstGeom>
          </p:spPr>
        </p:pic>
      </p:grpSp>
      <p:grpSp>
        <p:nvGrpSpPr>
          <p:cNvPr id="36" name="Group 35"/>
          <p:cNvGrpSpPr/>
          <p:nvPr/>
        </p:nvGrpSpPr>
        <p:grpSpPr>
          <a:xfrm>
            <a:off x="6219800" y="3016401"/>
            <a:ext cx="1008112" cy="522058"/>
            <a:chOff x="4139952" y="1599642"/>
            <a:chExt cx="1008112" cy="522058"/>
          </a:xfrm>
        </p:grpSpPr>
        <p:sp>
          <p:nvSpPr>
            <p:cNvPr id="37" name="Rectangle: Diagonal Corners Rounded 36"/>
            <p:cNvSpPr/>
            <p:nvPr/>
          </p:nvSpPr>
          <p:spPr>
            <a:xfrm>
              <a:off x="4139952" y="1599642"/>
              <a:ext cx="1008112" cy="504056"/>
            </a:xfrm>
            <a:prstGeom prst="round2Diag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Shiny App 2</a:t>
              </a:r>
              <a:br>
                <a:rPr lang="en-US" sz="1200" dirty="0"/>
              </a:br>
              <a:r>
                <a:rPr lang="en-US" sz="1200" dirty="0"/>
                <a:t>Tenant x</a:t>
              </a:r>
              <a:endParaRPr lang="nl-NL" sz="1200" dirty="0"/>
            </a:p>
          </p:txBody>
        </p:sp>
        <p:pic>
          <p:nvPicPr>
            <p:cNvPr id="38" name="Picture 37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53336" y="1905676"/>
              <a:ext cx="216024" cy="216024"/>
            </a:xfrm>
            <a:prstGeom prst="rect">
              <a:avLst/>
            </a:prstGeom>
          </p:spPr>
        </p:pic>
      </p:grpSp>
      <p:sp>
        <p:nvSpPr>
          <p:cNvPr id="39" name="Rectangle: Diagonal Corners Rounded 38"/>
          <p:cNvSpPr/>
          <p:nvPr/>
        </p:nvSpPr>
        <p:spPr>
          <a:xfrm>
            <a:off x="2571000" y="2014670"/>
            <a:ext cx="733121" cy="3560565"/>
          </a:xfrm>
          <a:prstGeom prst="round2Diag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Apache proxy</a:t>
            </a:r>
            <a:endParaRPr lang="nl-NL" sz="1200" dirty="0"/>
          </a:p>
        </p:txBody>
      </p:sp>
      <p:grpSp>
        <p:nvGrpSpPr>
          <p:cNvPr id="54" name="Group 53"/>
          <p:cNvGrpSpPr/>
          <p:nvPr/>
        </p:nvGrpSpPr>
        <p:grpSpPr>
          <a:xfrm>
            <a:off x="4261348" y="4528568"/>
            <a:ext cx="2952328" cy="841076"/>
            <a:chOff x="2466964" y="3170834"/>
            <a:chExt cx="2952328" cy="841076"/>
          </a:xfrm>
        </p:grpSpPr>
        <p:grpSp>
          <p:nvGrpSpPr>
            <p:cNvPr id="47" name="Group 46"/>
            <p:cNvGrpSpPr/>
            <p:nvPr/>
          </p:nvGrpSpPr>
          <p:grpSpPr>
            <a:xfrm>
              <a:off x="2575584" y="3481018"/>
              <a:ext cx="866056" cy="458595"/>
              <a:chOff x="2575584" y="3301287"/>
              <a:chExt cx="866056" cy="458595"/>
            </a:xfrm>
          </p:grpSpPr>
          <p:sp>
            <p:nvSpPr>
              <p:cNvPr id="40" name="Rectangle: Diagonal Corners Rounded 39"/>
              <p:cNvSpPr/>
              <p:nvPr/>
            </p:nvSpPr>
            <p:spPr>
              <a:xfrm>
                <a:off x="2575584" y="3301287"/>
                <a:ext cx="866056" cy="446449"/>
              </a:xfrm>
              <a:prstGeom prst="round2DiagRect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/>
                  <a:t>Consul node</a:t>
                </a:r>
                <a:endParaRPr lang="nl-NL" sz="1000" dirty="0"/>
              </a:p>
            </p:txBody>
          </p:sp>
          <p:pic>
            <p:nvPicPr>
              <p:cNvPr id="45" name="Picture 44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91780" y="3543858"/>
                <a:ext cx="216024" cy="216024"/>
              </a:xfrm>
              <a:prstGeom prst="rect">
                <a:avLst/>
              </a:prstGeom>
            </p:spPr>
          </p:pic>
        </p:grpSp>
        <p:sp>
          <p:nvSpPr>
            <p:cNvPr id="43" name="Rectangle: Diagonal Corners Rounded 42"/>
            <p:cNvSpPr/>
            <p:nvPr/>
          </p:nvSpPr>
          <p:spPr>
            <a:xfrm>
              <a:off x="2466964" y="3170834"/>
              <a:ext cx="2952328" cy="841076"/>
            </a:xfrm>
            <a:prstGeom prst="round2Diag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000" dirty="0">
                  <a:solidFill>
                    <a:schemeClr val="bg1">
                      <a:lumMod val="85000"/>
                    </a:schemeClr>
                  </a:solidFill>
                </a:rPr>
                <a:t>Consul cluster</a:t>
              </a:r>
              <a:endParaRPr lang="nl-NL" sz="10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grpSp>
          <p:nvGrpSpPr>
            <p:cNvPr id="48" name="Group 47"/>
            <p:cNvGrpSpPr/>
            <p:nvPr/>
          </p:nvGrpSpPr>
          <p:grpSpPr>
            <a:xfrm>
              <a:off x="3510100" y="3481307"/>
              <a:ext cx="866056" cy="458595"/>
              <a:chOff x="2575584" y="3301287"/>
              <a:chExt cx="866056" cy="458595"/>
            </a:xfrm>
          </p:grpSpPr>
          <p:sp>
            <p:nvSpPr>
              <p:cNvPr id="49" name="Rectangle: Diagonal Corners Rounded 48"/>
              <p:cNvSpPr/>
              <p:nvPr/>
            </p:nvSpPr>
            <p:spPr>
              <a:xfrm>
                <a:off x="2575584" y="3301287"/>
                <a:ext cx="866056" cy="446449"/>
              </a:xfrm>
              <a:prstGeom prst="round2DiagRect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/>
                  <a:t>Consul node</a:t>
                </a:r>
                <a:endParaRPr lang="nl-NL" sz="1000" dirty="0"/>
              </a:p>
            </p:txBody>
          </p:sp>
          <p:pic>
            <p:nvPicPr>
              <p:cNvPr id="50" name="Picture 49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91780" y="3543858"/>
                <a:ext cx="216024" cy="216024"/>
              </a:xfrm>
              <a:prstGeom prst="rect">
                <a:avLst/>
              </a:prstGeom>
            </p:spPr>
          </p:pic>
        </p:grpSp>
        <p:grpSp>
          <p:nvGrpSpPr>
            <p:cNvPr id="51" name="Group 50"/>
            <p:cNvGrpSpPr/>
            <p:nvPr/>
          </p:nvGrpSpPr>
          <p:grpSpPr>
            <a:xfrm>
              <a:off x="4461512" y="3481018"/>
              <a:ext cx="866056" cy="458595"/>
              <a:chOff x="2595728" y="3324018"/>
              <a:chExt cx="866056" cy="458595"/>
            </a:xfrm>
          </p:grpSpPr>
          <p:sp>
            <p:nvSpPr>
              <p:cNvPr id="52" name="Rectangle: Diagonal Corners Rounded 51"/>
              <p:cNvSpPr/>
              <p:nvPr/>
            </p:nvSpPr>
            <p:spPr>
              <a:xfrm>
                <a:off x="2595728" y="3324018"/>
                <a:ext cx="866056" cy="446449"/>
              </a:xfrm>
              <a:prstGeom prst="round2DiagRect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/>
                  <a:t>Consul node</a:t>
                </a:r>
                <a:endParaRPr lang="nl-NL" sz="1000" dirty="0"/>
              </a:p>
            </p:txBody>
          </p:sp>
          <p:pic>
            <p:nvPicPr>
              <p:cNvPr id="53" name="Picture 52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635188" y="3566589"/>
                <a:ext cx="216024" cy="216024"/>
              </a:xfrm>
              <a:prstGeom prst="rect">
                <a:avLst/>
              </a:prstGeom>
            </p:spPr>
          </p:pic>
        </p:grpSp>
      </p:grpSp>
      <p:cxnSp>
        <p:nvCxnSpPr>
          <p:cNvPr id="56" name="Straight Arrow Connector 55"/>
          <p:cNvCxnSpPr>
            <a:stCxn id="10" idx="2"/>
          </p:cNvCxnSpPr>
          <p:nvPr/>
        </p:nvCxnSpPr>
        <p:spPr>
          <a:xfrm>
            <a:off x="4324973" y="3556462"/>
            <a:ext cx="228869" cy="9541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26" idx="2"/>
          </p:cNvCxnSpPr>
          <p:nvPr/>
        </p:nvCxnSpPr>
        <p:spPr>
          <a:xfrm>
            <a:off x="4549380" y="3776086"/>
            <a:ext cx="166764" cy="7344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>
            <a:stCxn id="29" idx="2"/>
          </p:cNvCxnSpPr>
          <p:nvPr/>
        </p:nvCxnSpPr>
        <p:spPr>
          <a:xfrm>
            <a:off x="4765404" y="3992110"/>
            <a:ext cx="116396" cy="5184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>
            <a:stCxn id="38" idx="2"/>
          </p:cNvCxnSpPr>
          <p:nvPr/>
        </p:nvCxnSpPr>
        <p:spPr>
          <a:xfrm flipH="1">
            <a:off x="6233184" y="3538460"/>
            <a:ext cx="108012" cy="9541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>
            <a:stCxn id="35" idx="2"/>
          </p:cNvCxnSpPr>
          <p:nvPr/>
        </p:nvCxnSpPr>
        <p:spPr>
          <a:xfrm flipH="1">
            <a:off x="6467972" y="3758084"/>
            <a:ext cx="97632" cy="7344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>
            <a:stCxn id="32" idx="2"/>
          </p:cNvCxnSpPr>
          <p:nvPr/>
        </p:nvCxnSpPr>
        <p:spPr>
          <a:xfrm flipH="1">
            <a:off x="6692380" y="3974108"/>
            <a:ext cx="89248" cy="5184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90" name="Rectangle: Diagonal Corners Rounded 89"/>
          <p:cNvSpPr/>
          <p:nvPr/>
        </p:nvSpPr>
        <p:spPr>
          <a:xfrm>
            <a:off x="2515342" y="1088949"/>
            <a:ext cx="914400" cy="468052"/>
          </a:xfrm>
          <a:prstGeom prst="round2Diag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Sql</a:t>
            </a:r>
            <a:endParaRPr lang="nl-NL" sz="1200" dirty="0"/>
          </a:p>
        </p:txBody>
      </p:sp>
      <p:sp>
        <p:nvSpPr>
          <p:cNvPr id="92" name="Rectangle: Diagonal Corners Rounded 91"/>
          <p:cNvSpPr/>
          <p:nvPr/>
        </p:nvSpPr>
        <p:spPr>
          <a:xfrm>
            <a:off x="5242148" y="2028675"/>
            <a:ext cx="914400" cy="468052"/>
          </a:xfrm>
          <a:prstGeom prst="round2Diag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MongoDB</a:t>
            </a:r>
            <a:endParaRPr lang="nl-NL" sz="1200" dirty="0"/>
          </a:p>
        </p:txBody>
      </p:sp>
      <p:sp>
        <p:nvSpPr>
          <p:cNvPr id="93" name="Rectangle: Diagonal Corners Rounded 92"/>
          <p:cNvSpPr/>
          <p:nvPr/>
        </p:nvSpPr>
        <p:spPr>
          <a:xfrm>
            <a:off x="6341196" y="2008290"/>
            <a:ext cx="914400" cy="468052"/>
          </a:xfrm>
          <a:prstGeom prst="round2Diag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Neo4j</a:t>
            </a:r>
            <a:endParaRPr lang="nl-NL" sz="1200" dirty="0"/>
          </a:p>
        </p:txBody>
      </p:sp>
      <p:grpSp>
        <p:nvGrpSpPr>
          <p:cNvPr id="95" name="Group 94"/>
          <p:cNvGrpSpPr/>
          <p:nvPr/>
        </p:nvGrpSpPr>
        <p:grpSpPr>
          <a:xfrm>
            <a:off x="397987" y="2481269"/>
            <a:ext cx="770027" cy="893257"/>
            <a:chOff x="579409" y="483518"/>
            <a:chExt cx="770027" cy="893257"/>
          </a:xfrm>
        </p:grpSpPr>
        <p:pic>
          <p:nvPicPr>
            <p:cNvPr id="96" name="Picture 9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9409" y="483518"/>
              <a:ext cx="770027" cy="770027"/>
            </a:xfrm>
            <a:prstGeom prst="rect">
              <a:avLst/>
            </a:prstGeom>
          </p:spPr>
        </p:pic>
        <p:sp>
          <p:nvSpPr>
            <p:cNvPr id="97" name="TextBox 96"/>
            <p:cNvSpPr txBox="1"/>
            <p:nvPr/>
          </p:nvSpPr>
          <p:spPr>
            <a:xfrm>
              <a:off x="680890" y="1099776"/>
              <a:ext cx="57740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User x</a:t>
              </a:r>
              <a:endParaRPr lang="nl-NL" sz="1200" dirty="0"/>
            </a:p>
          </p:txBody>
        </p:sp>
      </p:grpSp>
      <p:grpSp>
        <p:nvGrpSpPr>
          <p:cNvPr id="98" name="Group 97"/>
          <p:cNvGrpSpPr/>
          <p:nvPr/>
        </p:nvGrpSpPr>
        <p:grpSpPr>
          <a:xfrm>
            <a:off x="400032" y="3409753"/>
            <a:ext cx="770027" cy="872311"/>
            <a:chOff x="579409" y="483518"/>
            <a:chExt cx="770027" cy="872311"/>
          </a:xfrm>
        </p:grpSpPr>
        <p:pic>
          <p:nvPicPr>
            <p:cNvPr id="99" name="Picture 98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9409" y="483518"/>
              <a:ext cx="770027" cy="770027"/>
            </a:xfrm>
            <a:prstGeom prst="rect">
              <a:avLst/>
            </a:prstGeom>
          </p:spPr>
        </p:pic>
        <p:sp>
          <p:nvSpPr>
            <p:cNvPr id="100" name="TextBox 99"/>
            <p:cNvSpPr txBox="1"/>
            <p:nvPr/>
          </p:nvSpPr>
          <p:spPr>
            <a:xfrm>
              <a:off x="696067" y="1078830"/>
              <a:ext cx="57900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User y</a:t>
              </a:r>
              <a:endParaRPr lang="nl-NL" sz="1200" dirty="0"/>
            </a:p>
          </p:txBody>
        </p:sp>
      </p:grpSp>
      <p:grpSp>
        <p:nvGrpSpPr>
          <p:cNvPr id="101" name="Group 100"/>
          <p:cNvGrpSpPr/>
          <p:nvPr/>
        </p:nvGrpSpPr>
        <p:grpSpPr>
          <a:xfrm>
            <a:off x="417598" y="4263025"/>
            <a:ext cx="770027" cy="883135"/>
            <a:chOff x="579409" y="483518"/>
            <a:chExt cx="770027" cy="883135"/>
          </a:xfrm>
        </p:grpSpPr>
        <p:pic>
          <p:nvPicPr>
            <p:cNvPr id="102" name="Picture 101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9409" y="483518"/>
              <a:ext cx="770027" cy="770027"/>
            </a:xfrm>
            <a:prstGeom prst="rect">
              <a:avLst/>
            </a:prstGeom>
          </p:spPr>
        </p:pic>
        <p:sp>
          <p:nvSpPr>
            <p:cNvPr id="103" name="TextBox 102"/>
            <p:cNvSpPr txBox="1"/>
            <p:nvPr/>
          </p:nvSpPr>
          <p:spPr>
            <a:xfrm>
              <a:off x="706135" y="1089654"/>
              <a:ext cx="57099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User z</a:t>
              </a:r>
              <a:endParaRPr lang="nl-NL" sz="1200" dirty="0"/>
            </a:p>
          </p:txBody>
        </p:sp>
      </p:grpSp>
      <p:cxnSp>
        <p:nvCxnSpPr>
          <p:cNvPr id="106" name="Straight Arrow Connector 105"/>
          <p:cNvCxnSpPr>
            <a:stCxn id="99" idx="3"/>
          </p:cNvCxnSpPr>
          <p:nvPr/>
        </p:nvCxnSpPr>
        <p:spPr>
          <a:xfrm>
            <a:off x="1170058" y="3794766"/>
            <a:ext cx="1351384" cy="1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5" name="Straight Arrow Connector 114"/>
          <p:cNvCxnSpPr>
            <a:endCxn id="43" idx="2"/>
          </p:cNvCxnSpPr>
          <p:nvPr/>
        </p:nvCxnSpPr>
        <p:spPr>
          <a:xfrm>
            <a:off x="3282996" y="4528568"/>
            <a:ext cx="978352" cy="4205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116" name="Picture 1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1072" y="5369644"/>
            <a:ext cx="216024" cy="216024"/>
          </a:xfrm>
          <a:prstGeom prst="rect">
            <a:avLst/>
          </a:prstGeom>
        </p:spPr>
      </p:pic>
      <p:cxnSp>
        <p:nvCxnSpPr>
          <p:cNvPr id="121" name="Straight Arrow Connector 120"/>
          <p:cNvCxnSpPr>
            <a:stCxn id="39" idx="0"/>
          </p:cNvCxnSpPr>
          <p:nvPr/>
        </p:nvCxnSpPr>
        <p:spPr>
          <a:xfrm flipV="1">
            <a:off x="3304120" y="3597262"/>
            <a:ext cx="818212" cy="1976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23" name="Oval 122"/>
          <p:cNvSpPr/>
          <p:nvPr/>
        </p:nvSpPr>
        <p:spPr>
          <a:xfrm>
            <a:off x="4881800" y="4082120"/>
            <a:ext cx="216024" cy="216024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</a:t>
            </a:r>
            <a:endParaRPr lang="nl-NL" sz="1200" dirty="0"/>
          </a:p>
        </p:txBody>
      </p:sp>
      <p:sp>
        <p:nvSpPr>
          <p:cNvPr id="125" name="Oval 124"/>
          <p:cNvSpPr/>
          <p:nvPr/>
        </p:nvSpPr>
        <p:spPr>
          <a:xfrm>
            <a:off x="1446528" y="3542613"/>
            <a:ext cx="216024" cy="216024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</a:t>
            </a:r>
            <a:endParaRPr lang="nl-NL" sz="1200" dirty="0"/>
          </a:p>
        </p:txBody>
      </p:sp>
      <p:sp>
        <p:nvSpPr>
          <p:cNvPr id="126" name="Oval 125"/>
          <p:cNvSpPr/>
          <p:nvPr/>
        </p:nvSpPr>
        <p:spPr>
          <a:xfrm>
            <a:off x="1648624" y="1375938"/>
            <a:ext cx="216024" cy="216024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3</a:t>
            </a:r>
            <a:endParaRPr lang="nl-NL" sz="1200" dirty="0"/>
          </a:p>
        </p:txBody>
      </p:sp>
      <p:cxnSp>
        <p:nvCxnSpPr>
          <p:cNvPr id="128" name="Straight Arrow Connector 127"/>
          <p:cNvCxnSpPr>
            <a:stCxn id="39" idx="3"/>
          </p:cNvCxnSpPr>
          <p:nvPr/>
        </p:nvCxnSpPr>
        <p:spPr>
          <a:xfrm flipV="1">
            <a:off x="2937561" y="1590860"/>
            <a:ext cx="5594" cy="4238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29" name="TextBox 128"/>
          <p:cNvSpPr txBox="1"/>
          <p:nvPr/>
        </p:nvSpPr>
        <p:spPr>
          <a:xfrm>
            <a:off x="1818010" y="1344639"/>
            <a:ext cx="43633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>
                <a:solidFill>
                  <a:schemeClr val="bg1">
                    <a:lumMod val="65000"/>
                  </a:schemeClr>
                </a:solidFill>
              </a:rPr>
              <a:t>Auth</a:t>
            </a:r>
            <a:endParaRPr lang="nl-NL" sz="1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30" name="Oval 129"/>
          <p:cNvSpPr/>
          <p:nvPr/>
        </p:nvSpPr>
        <p:spPr>
          <a:xfrm>
            <a:off x="3459408" y="4869160"/>
            <a:ext cx="216024" cy="216024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4</a:t>
            </a:r>
            <a:endParaRPr lang="nl-NL" sz="1200" dirty="0"/>
          </a:p>
        </p:txBody>
      </p:sp>
      <p:sp>
        <p:nvSpPr>
          <p:cNvPr id="131" name="TextBox 130"/>
          <p:cNvSpPr txBox="1"/>
          <p:nvPr/>
        </p:nvSpPr>
        <p:spPr>
          <a:xfrm>
            <a:off x="3628795" y="4837861"/>
            <a:ext cx="58541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65000"/>
                  </a:schemeClr>
                </a:solidFill>
              </a:rPr>
              <a:t>Resolve</a:t>
            </a:r>
            <a:endParaRPr lang="nl-NL" sz="1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32" name="Oval 131"/>
          <p:cNvSpPr/>
          <p:nvPr/>
        </p:nvSpPr>
        <p:spPr>
          <a:xfrm>
            <a:off x="3403181" y="3405825"/>
            <a:ext cx="216024" cy="216024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5</a:t>
            </a:r>
            <a:endParaRPr lang="nl-NL" sz="1200" dirty="0"/>
          </a:p>
        </p:txBody>
      </p:sp>
      <p:sp>
        <p:nvSpPr>
          <p:cNvPr id="133" name="TextBox 132"/>
          <p:cNvSpPr txBox="1"/>
          <p:nvPr/>
        </p:nvSpPr>
        <p:spPr>
          <a:xfrm>
            <a:off x="3572568" y="3374526"/>
            <a:ext cx="6360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65000"/>
                  </a:schemeClr>
                </a:solidFill>
              </a:rPr>
              <a:t>Redirect</a:t>
            </a:r>
            <a:endParaRPr lang="nl-NL" sz="1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34" name="TextBox 133"/>
          <p:cNvSpPr txBox="1"/>
          <p:nvPr/>
        </p:nvSpPr>
        <p:spPr>
          <a:xfrm>
            <a:off x="5055904" y="4064896"/>
            <a:ext cx="62298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65000"/>
                  </a:schemeClr>
                </a:solidFill>
              </a:rPr>
              <a:t>Register</a:t>
            </a:r>
            <a:endParaRPr lang="nl-NL" sz="1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35" name="TextBox 134"/>
          <p:cNvSpPr txBox="1"/>
          <p:nvPr/>
        </p:nvSpPr>
        <p:spPr>
          <a:xfrm>
            <a:off x="1602315" y="3529866"/>
            <a:ext cx="6360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65000"/>
                  </a:schemeClr>
                </a:solidFill>
              </a:rPr>
              <a:t>Request</a:t>
            </a:r>
            <a:endParaRPr lang="nl-NL" sz="10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68" name="Picture 6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2886" y="2280703"/>
            <a:ext cx="216024" cy="216024"/>
          </a:xfrm>
          <a:prstGeom prst="rect">
            <a:avLst/>
          </a:prstGeom>
        </p:spPr>
      </p:pic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3940" y="2281794"/>
            <a:ext cx="216024" cy="216024"/>
          </a:xfrm>
          <a:prstGeom prst="rect">
            <a:avLst/>
          </a:prstGeom>
        </p:spPr>
      </p:pic>
      <p:sp>
        <p:nvSpPr>
          <p:cNvPr id="73" name="Rectangle: Diagonal Corners Rounded 72"/>
          <p:cNvSpPr/>
          <p:nvPr/>
        </p:nvSpPr>
        <p:spPr>
          <a:xfrm>
            <a:off x="4144988" y="2034471"/>
            <a:ext cx="914400" cy="468052"/>
          </a:xfrm>
          <a:prstGeom prst="round2Diag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Elastic</a:t>
            </a:r>
            <a:endParaRPr lang="nl-NL" sz="1200" dirty="0"/>
          </a:p>
        </p:txBody>
      </p:sp>
      <p:pic>
        <p:nvPicPr>
          <p:cNvPr id="74" name="Picture 7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1413" y="2277246"/>
            <a:ext cx="216024" cy="216024"/>
          </a:xfrm>
          <a:prstGeom prst="rect">
            <a:avLst/>
          </a:prstGeom>
        </p:spPr>
      </p:pic>
      <p:sp>
        <p:nvSpPr>
          <p:cNvPr id="75" name="Rectangle: Diagonal Corners Rounded 74"/>
          <p:cNvSpPr/>
          <p:nvPr/>
        </p:nvSpPr>
        <p:spPr>
          <a:xfrm>
            <a:off x="5239208" y="1088949"/>
            <a:ext cx="914400" cy="468052"/>
          </a:xfrm>
          <a:prstGeom prst="round2Diag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batch </a:t>
            </a:r>
          </a:p>
          <a:p>
            <a:pPr algn="ctr"/>
            <a:r>
              <a:rPr lang="en-US" sz="800" dirty="0"/>
              <a:t>pre-processor</a:t>
            </a:r>
            <a:endParaRPr lang="nl-NL" sz="800" dirty="0"/>
          </a:p>
        </p:txBody>
      </p:sp>
      <p:pic>
        <p:nvPicPr>
          <p:cNvPr id="76" name="Picture 7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5794" y="2265245"/>
            <a:ext cx="216024" cy="216024"/>
          </a:xfrm>
          <a:prstGeom prst="rect">
            <a:avLst/>
          </a:prstGeom>
        </p:spPr>
      </p:pic>
      <p:sp>
        <p:nvSpPr>
          <p:cNvPr id="78" name="Rectangle: Diagonal Corners Rounded 77"/>
          <p:cNvSpPr/>
          <p:nvPr/>
        </p:nvSpPr>
        <p:spPr>
          <a:xfrm>
            <a:off x="7812360" y="1990142"/>
            <a:ext cx="914400" cy="468052"/>
          </a:xfrm>
          <a:prstGeom prst="round2Diag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.</a:t>
            </a:r>
            <a:r>
              <a:rPr lang="en-US" sz="1200" dirty="0" err="1"/>
              <a:t>RData</a:t>
            </a:r>
            <a:r>
              <a:rPr lang="en-US" sz="1200" dirty="0"/>
              <a:t> </a:t>
            </a:r>
          </a:p>
        </p:txBody>
      </p:sp>
      <p:pic>
        <p:nvPicPr>
          <p:cNvPr id="80" name="Picture 7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2886" y="1090676"/>
            <a:ext cx="216024" cy="216024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084976" y="5381438"/>
            <a:ext cx="35536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dirty="0">
                <a:solidFill>
                  <a:srgbClr val="555555"/>
                </a:solidFill>
                <a:latin typeface="klavika-web"/>
              </a:rPr>
              <a:t>Service Discovery and Configuration</a:t>
            </a:r>
            <a:endParaRPr lang="en-GB" b="0" i="0" dirty="0">
              <a:solidFill>
                <a:srgbClr val="555555"/>
              </a:solidFill>
              <a:effectLst/>
              <a:latin typeface="klavika-web"/>
            </a:endParaRPr>
          </a:p>
        </p:txBody>
      </p:sp>
    </p:spTree>
    <p:extLst>
      <p:ext uri="{BB962C8B-B14F-4D97-AF65-F5344CB8AC3E}">
        <p14:creationId xmlns:p14="http://schemas.microsoft.com/office/powerpoint/2010/main" val="266147870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AU" dirty="0"/>
          </a:p>
          <a:p>
            <a:endParaRPr lang="nl-NL" dirty="0"/>
          </a:p>
          <a:p>
            <a:endParaRPr lang="nl-NL" dirty="0"/>
          </a:p>
          <a:p>
            <a:endParaRPr lang="nl-NL" dirty="0"/>
          </a:p>
        </p:txBody>
      </p:sp>
      <p:sp>
        <p:nvSpPr>
          <p:cNvPr id="5" name="Rectangle 4"/>
          <p:cNvSpPr/>
          <p:nvPr/>
        </p:nvSpPr>
        <p:spPr>
          <a:xfrm>
            <a:off x="6643756" y="3645024"/>
            <a:ext cx="2483768" cy="309634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8" name="Rectangle 7"/>
          <p:cNvSpPr/>
          <p:nvPr/>
        </p:nvSpPr>
        <p:spPr>
          <a:xfrm>
            <a:off x="7513690" y="199728"/>
            <a:ext cx="1512168" cy="9250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4D93FB-7262-4384-A288-109CDCA568D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03" t="42531" r="18088" b="775"/>
          <a:stretch/>
        </p:blipFill>
        <p:spPr>
          <a:xfrm>
            <a:off x="179512" y="40417"/>
            <a:ext cx="8748464" cy="67009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94D569A-E5C9-4DEF-B86C-D72801F78D7C}"/>
              </a:ext>
            </a:extLst>
          </p:cNvPr>
          <p:cNvSpPr txBox="1"/>
          <p:nvPr/>
        </p:nvSpPr>
        <p:spPr>
          <a:xfrm>
            <a:off x="359318" y="5193196"/>
            <a:ext cx="792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Rick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B68A89-0794-40C8-86D6-B956577A5174}"/>
              </a:ext>
            </a:extLst>
          </p:cNvPr>
          <p:cNvSpPr txBox="1"/>
          <p:nvPr/>
        </p:nvSpPr>
        <p:spPr>
          <a:xfrm>
            <a:off x="1763688" y="6173355"/>
            <a:ext cx="792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Henry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7E79A3-6D6F-42FC-B704-A952969ED508}"/>
              </a:ext>
            </a:extLst>
          </p:cNvPr>
          <p:cNvSpPr txBox="1"/>
          <p:nvPr/>
        </p:nvSpPr>
        <p:spPr>
          <a:xfrm>
            <a:off x="3154434" y="5836414"/>
            <a:ext cx="792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Gian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6BE5A88-7A08-46F4-BC3A-60F3A363E572}"/>
              </a:ext>
            </a:extLst>
          </p:cNvPr>
          <p:cNvSpPr txBox="1"/>
          <p:nvPr/>
        </p:nvSpPr>
        <p:spPr>
          <a:xfrm>
            <a:off x="5316780" y="5930696"/>
            <a:ext cx="792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Waldo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311E876-E1BC-45FA-9B44-56D4CE8B4BF6}"/>
              </a:ext>
            </a:extLst>
          </p:cNvPr>
          <p:cNvSpPr txBox="1"/>
          <p:nvPr/>
        </p:nvSpPr>
        <p:spPr>
          <a:xfrm>
            <a:off x="7462664" y="6173355"/>
            <a:ext cx="9977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Swathi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8B8F59-3F97-4D16-B015-F9AD066B4D70}"/>
              </a:ext>
            </a:extLst>
          </p:cNvPr>
          <p:cNvSpPr txBox="1"/>
          <p:nvPr/>
        </p:nvSpPr>
        <p:spPr>
          <a:xfrm>
            <a:off x="7007188" y="1033739"/>
            <a:ext cx="1326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Sabrina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9A303C9-7842-47F1-A5BC-BEEC5FA76CB2}"/>
              </a:ext>
            </a:extLst>
          </p:cNvPr>
          <p:cNvSpPr txBox="1"/>
          <p:nvPr/>
        </p:nvSpPr>
        <p:spPr>
          <a:xfrm>
            <a:off x="6174637" y="520391"/>
            <a:ext cx="1326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Erwin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D45208C-12EF-4AD1-B9E9-FCB10CB34D32}"/>
              </a:ext>
            </a:extLst>
          </p:cNvPr>
          <p:cNvSpPr txBox="1"/>
          <p:nvPr/>
        </p:nvSpPr>
        <p:spPr>
          <a:xfrm>
            <a:off x="4424063" y="249253"/>
            <a:ext cx="1326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Herman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30C5E45-14F7-4EA4-B5E4-2A4882223036}"/>
              </a:ext>
            </a:extLst>
          </p:cNvPr>
          <p:cNvSpPr txBox="1"/>
          <p:nvPr/>
        </p:nvSpPr>
        <p:spPr>
          <a:xfrm>
            <a:off x="3076303" y="151059"/>
            <a:ext cx="1326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Danny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5E77842-94D1-43D2-884D-0ED3A6AF7CCD}"/>
              </a:ext>
            </a:extLst>
          </p:cNvPr>
          <p:cNvSpPr txBox="1"/>
          <p:nvPr/>
        </p:nvSpPr>
        <p:spPr>
          <a:xfrm>
            <a:off x="1820861" y="373419"/>
            <a:ext cx="1326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Gertjan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9FC80F-4041-4B72-A66D-B13E142F5064}"/>
              </a:ext>
            </a:extLst>
          </p:cNvPr>
          <p:cNvSpPr txBox="1"/>
          <p:nvPr/>
        </p:nvSpPr>
        <p:spPr>
          <a:xfrm>
            <a:off x="179513" y="3897052"/>
            <a:ext cx="874846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>
                <a:solidFill>
                  <a:srgbClr val="FFC000"/>
                </a:solidFill>
              </a:rPr>
              <a:t>analytics team</a:t>
            </a:r>
            <a:endParaRPr lang="en-GB" sz="66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31320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AU" dirty="0"/>
          </a:p>
          <a:p>
            <a:endParaRPr lang="nl-NL" dirty="0"/>
          </a:p>
          <a:p>
            <a:endParaRPr lang="nl-NL" dirty="0"/>
          </a:p>
          <a:p>
            <a:endParaRPr lang="nl-NL" dirty="0"/>
          </a:p>
        </p:txBody>
      </p:sp>
      <p:sp>
        <p:nvSpPr>
          <p:cNvPr id="5" name="Rectangle 4"/>
          <p:cNvSpPr/>
          <p:nvPr/>
        </p:nvSpPr>
        <p:spPr>
          <a:xfrm>
            <a:off x="6643756" y="3645024"/>
            <a:ext cx="2483768" cy="309634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" name="Rectangle 3"/>
          <p:cNvSpPr/>
          <p:nvPr/>
        </p:nvSpPr>
        <p:spPr>
          <a:xfrm>
            <a:off x="7513690" y="199728"/>
            <a:ext cx="1512168" cy="9250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grpSp>
        <p:nvGrpSpPr>
          <p:cNvPr id="10" name="Group 9"/>
          <p:cNvGrpSpPr/>
          <p:nvPr/>
        </p:nvGrpSpPr>
        <p:grpSpPr>
          <a:xfrm>
            <a:off x="1458616" y="438946"/>
            <a:ext cx="6407553" cy="5184576"/>
            <a:chOff x="1535174" y="620688"/>
            <a:chExt cx="6407553" cy="5184576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35174" y="620688"/>
              <a:ext cx="6407553" cy="5087636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4283968" y="5589240"/>
              <a:ext cx="454982" cy="21602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" name="Rectangle 10"/>
          <p:cNvSpPr/>
          <p:nvPr/>
        </p:nvSpPr>
        <p:spPr>
          <a:xfrm>
            <a:off x="166172" y="5695531"/>
            <a:ext cx="2637447" cy="612084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FRAUD</a:t>
            </a:r>
            <a:endParaRPr lang="en-GB" dirty="0"/>
          </a:p>
        </p:txBody>
      </p:sp>
      <p:sp>
        <p:nvSpPr>
          <p:cNvPr id="12" name="Rectangle 11"/>
          <p:cNvSpPr/>
          <p:nvPr/>
        </p:nvSpPr>
        <p:spPr>
          <a:xfrm>
            <a:off x="3231698" y="5695531"/>
            <a:ext cx="2637447" cy="612084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RISK</a:t>
            </a:r>
            <a:endParaRPr lang="en-GB" dirty="0"/>
          </a:p>
        </p:txBody>
      </p:sp>
      <p:sp>
        <p:nvSpPr>
          <p:cNvPr id="13" name="Rectangle 12"/>
          <p:cNvSpPr/>
          <p:nvPr/>
        </p:nvSpPr>
        <p:spPr>
          <a:xfrm>
            <a:off x="6297224" y="5695531"/>
            <a:ext cx="2637447" cy="612084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COMPLIANCE</a:t>
            </a:r>
            <a:endParaRPr lang="en-GB" dirty="0"/>
          </a:p>
        </p:txBody>
      </p:sp>
      <p:sp>
        <p:nvSpPr>
          <p:cNvPr id="14" name="Rectangle 13"/>
          <p:cNvSpPr/>
          <p:nvPr/>
        </p:nvSpPr>
        <p:spPr>
          <a:xfrm>
            <a:off x="166173" y="6444044"/>
            <a:ext cx="896135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dirty="0">
                <a:solidFill>
                  <a:schemeClr val="bg1">
                    <a:lumMod val="50000"/>
                  </a:schemeClr>
                </a:solidFill>
              </a:rPr>
              <a:t>focus on non-life insurance, European market leader, 100+ implementations world wide</a:t>
            </a:r>
          </a:p>
        </p:txBody>
      </p:sp>
    </p:spTree>
    <p:extLst>
      <p:ext uri="{BB962C8B-B14F-4D97-AF65-F5344CB8AC3E}">
        <p14:creationId xmlns:p14="http://schemas.microsoft.com/office/powerpoint/2010/main" val="100338002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C5194B9-5CDA-42C4-8883-0A24C577820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1" t="18772" r="3936" b="19291"/>
          <a:stretch/>
        </p:blipFill>
        <p:spPr>
          <a:xfrm>
            <a:off x="-19594" y="1674848"/>
            <a:ext cx="9163594" cy="4778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50457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4731" y="1183695"/>
            <a:ext cx="6552728" cy="1368152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rgbClr val="00B0F0"/>
                </a:solidFill>
              </a:rPr>
              <a:t>Shiny JavaScript tutorial series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4731" y="1844824"/>
            <a:ext cx="769963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6 in depth tutorials learning you:</a:t>
            </a:r>
          </a:p>
          <a:p>
            <a:endParaRPr lang="en-US" dirty="0">
              <a:solidFill>
                <a:srgbClr val="FFC000"/>
              </a:solidFill>
            </a:endParaRP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C000"/>
                </a:solidFill>
              </a:rPr>
              <a:t>the basics of HTML, CSS &amp; JavaScript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C000"/>
                </a:solidFill>
              </a:rPr>
              <a:t>How to create your own widgets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C000"/>
                </a:solidFill>
              </a:rPr>
              <a:t>How to create a custom input binding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C000"/>
                </a:solidFill>
              </a:rPr>
              <a:t>how to pass data &amp; events from the client to shiny and back</a:t>
            </a:r>
          </a:p>
          <a:p>
            <a:endParaRPr lang="en-US" dirty="0">
              <a:solidFill>
                <a:srgbClr val="FFC000"/>
              </a:solidFill>
            </a:endParaRPr>
          </a:p>
          <a:p>
            <a:r>
              <a:rPr lang="en-US" dirty="0">
                <a:solidFill>
                  <a:srgbClr val="FFC000"/>
                </a:solidFill>
              </a:rPr>
              <a:t>Create an interactive dashboard from scratch with:</a:t>
            </a:r>
          </a:p>
          <a:p>
            <a:endParaRPr lang="en-US" dirty="0">
              <a:solidFill>
                <a:srgbClr val="FFC000"/>
              </a:solidFill>
            </a:endParaRP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C000"/>
                </a:solidFill>
              </a:rPr>
              <a:t>A set of custom C3.js </a:t>
            </a:r>
            <a:r>
              <a:rPr lang="en-US" dirty="0" err="1">
                <a:solidFill>
                  <a:srgbClr val="FFC000"/>
                </a:solidFill>
              </a:rPr>
              <a:t>HTMLwidgets</a:t>
            </a:r>
            <a:endParaRPr lang="en-US" dirty="0">
              <a:solidFill>
                <a:srgbClr val="FFC000"/>
              </a:solidFill>
            </a:endParaRP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C000"/>
                </a:solidFill>
              </a:rPr>
              <a:t>Brushed timeline data filtering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C000"/>
                </a:solidFill>
              </a:rPr>
              <a:t>Intro.js interactive help system</a:t>
            </a:r>
          </a:p>
          <a:p>
            <a:endParaRPr lang="en-US" dirty="0">
              <a:solidFill>
                <a:srgbClr val="FFC000"/>
              </a:solidFill>
            </a:endParaRPr>
          </a:p>
          <a:p>
            <a:r>
              <a:rPr lang="en-US" dirty="0">
                <a:solidFill>
                  <a:srgbClr val="00B050"/>
                </a:solidFill>
              </a:rPr>
              <a:t>https://shiny.rstudio.com/articles/js-build-widget.html</a:t>
            </a:r>
          </a:p>
          <a:p>
            <a:r>
              <a:rPr lang="nl-NL" dirty="0">
                <a:solidFill>
                  <a:srgbClr val="00B0F0"/>
                </a:solidFill>
              </a:rPr>
              <a:t>https://github.com/FrissAnalytics/shinyJsTutorials</a:t>
            </a:r>
          </a:p>
          <a:p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D58EA2D6-C73C-4228-9A39-7B3C80968B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78550"/>
            <a:ext cx="184731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63480" rIns="91440" bIns="-6348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345951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AU" dirty="0"/>
          </a:p>
          <a:p>
            <a:endParaRPr lang="nl-NL" dirty="0"/>
          </a:p>
          <a:p>
            <a:endParaRPr lang="nl-NL" dirty="0"/>
          </a:p>
          <a:p>
            <a:endParaRPr lang="nl-NL" dirty="0"/>
          </a:p>
        </p:txBody>
      </p:sp>
      <p:sp>
        <p:nvSpPr>
          <p:cNvPr id="5" name="Rectangle 4"/>
          <p:cNvSpPr/>
          <p:nvPr/>
        </p:nvSpPr>
        <p:spPr>
          <a:xfrm>
            <a:off x="6643756" y="3645024"/>
            <a:ext cx="2483768" cy="309634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8" name="Rectangle 7"/>
          <p:cNvSpPr/>
          <p:nvPr/>
        </p:nvSpPr>
        <p:spPr>
          <a:xfrm>
            <a:off x="7513690" y="199728"/>
            <a:ext cx="1512168" cy="9250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404664"/>
            <a:ext cx="5342630" cy="266429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894" y="2456415"/>
            <a:ext cx="5714527" cy="2881274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16391" y="5910371"/>
            <a:ext cx="876031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sz="4800" dirty="0"/>
              <a:t>http://shiny.rstudio.com/tutorial/</a:t>
            </a:r>
          </a:p>
        </p:txBody>
      </p:sp>
      <p:pic>
        <p:nvPicPr>
          <p:cNvPr id="10" name="Picture 4" descr="https://www.rstudio.com/wp-content/uploads/2014/06/RStudio-Ball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3249429"/>
            <a:ext cx="2184507" cy="2184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78326" y="404664"/>
            <a:ext cx="2545095" cy="183359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CC3730F-C7CF-40FC-A665-66A47A46F486}"/>
              </a:ext>
            </a:extLst>
          </p:cNvPr>
          <p:cNvSpPr/>
          <p:nvPr/>
        </p:nvSpPr>
        <p:spPr>
          <a:xfrm>
            <a:off x="0" y="5505945"/>
            <a:ext cx="9144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nl-NL" sz="3200" dirty="0"/>
              <a:t>https://github.com/FrissAnalytics/shinyJsTutorials</a:t>
            </a:r>
          </a:p>
        </p:txBody>
      </p:sp>
    </p:spTree>
    <p:extLst>
      <p:ext uri="{BB962C8B-B14F-4D97-AF65-F5344CB8AC3E}">
        <p14:creationId xmlns:p14="http://schemas.microsoft.com/office/powerpoint/2010/main" val="373137395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87DBEDA-E4BF-4A16-9713-0183376A49D8}"/>
              </a:ext>
            </a:extLst>
          </p:cNvPr>
          <p:cNvSpPr/>
          <p:nvPr/>
        </p:nvSpPr>
        <p:spPr>
          <a:xfrm>
            <a:off x="7219204" y="2996952"/>
            <a:ext cx="1907704" cy="37444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053BC9EB-A053-41E1-A3C5-16A3A93EAE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3116" y="1529712"/>
            <a:ext cx="8803380" cy="3843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04064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AU" dirty="0"/>
          </a:p>
          <a:p>
            <a:endParaRPr lang="nl-NL" dirty="0"/>
          </a:p>
          <a:p>
            <a:endParaRPr lang="nl-NL" dirty="0"/>
          </a:p>
          <a:p>
            <a:endParaRPr lang="nl-NL" dirty="0"/>
          </a:p>
        </p:txBody>
      </p:sp>
      <p:sp>
        <p:nvSpPr>
          <p:cNvPr id="5" name="Rectangle 4"/>
          <p:cNvSpPr/>
          <p:nvPr/>
        </p:nvSpPr>
        <p:spPr>
          <a:xfrm>
            <a:off x="6643756" y="3645024"/>
            <a:ext cx="2483768" cy="309634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8" name="Rectangle 7"/>
          <p:cNvSpPr/>
          <p:nvPr/>
        </p:nvSpPr>
        <p:spPr>
          <a:xfrm>
            <a:off x="7513690" y="199728"/>
            <a:ext cx="1512168" cy="9250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Rectangle 8"/>
          <p:cNvSpPr/>
          <p:nvPr/>
        </p:nvSpPr>
        <p:spPr>
          <a:xfrm>
            <a:off x="278104" y="5624030"/>
            <a:ext cx="876031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sz="4800" dirty="0"/>
              <a:t>http://shiny.rstudio.com/tutorial/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7756" y="2988970"/>
            <a:ext cx="4571999" cy="259905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643" y="207720"/>
            <a:ext cx="4832534" cy="267128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306" y="2981139"/>
            <a:ext cx="4104450" cy="252852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6056" y="476672"/>
            <a:ext cx="3391295" cy="1987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40359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6643756" y="3645024"/>
            <a:ext cx="2483768" cy="309634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8" name="Rectangle 7"/>
          <p:cNvSpPr/>
          <p:nvPr/>
        </p:nvSpPr>
        <p:spPr>
          <a:xfrm>
            <a:off x="7513690" y="199728"/>
            <a:ext cx="1512168" cy="9250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Rectangle 8"/>
          <p:cNvSpPr/>
          <p:nvPr/>
        </p:nvSpPr>
        <p:spPr>
          <a:xfrm>
            <a:off x="0" y="5262983"/>
            <a:ext cx="9144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nl-NL" sz="3200" dirty="0"/>
              <a:t>https://github.com/FrissAnalytics/shinyJsTutorials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1FCF6CA-5941-4270-9DD5-F17545AE403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56" r="21631"/>
          <a:stretch/>
        </p:blipFill>
        <p:spPr>
          <a:xfrm>
            <a:off x="395536" y="2350180"/>
            <a:ext cx="3662633" cy="276676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00CD4F6-711D-4402-BAAC-0BB4402162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2149" y="2276872"/>
            <a:ext cx="4735777" cy="2933622"/>
          </a:xfrm>
          <a:prstGeom prst="rect">
            <a:avLst/>
          </a:prstGeom>
        </p:spPr>
      </p:pic>
      <p:pic>
        <p:nvPicPr>
          <p:cNvPr id="8194" name="Picture 2" descr="https://raw.githubusercontent.com/FrissAnalytics/shinyJsTutorials/master/tutorials/dashboard.png">
            <a:extLst>
              <a:ext uri="{FF2B5EF4-FFF2-40B4-BE49-F238E27FC236}">
                <a16:creationId xmlns:a16="http://schemas.microsoft.com/office/drawing/2014/main" id="{FED25291-187C-4092-8F61-05264B3D62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459" y="162958"/>
            <a:ext cx="2573517" cy="1854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801D3F9E-5FDC-49D0-8859-F30F085EF2FD}"/>
              </a:ext>
            </a:extLst>
          </p:cNvPr>
          <p:cNvSpPr/>
          <p:nvPr/>
        </p:nvSpPr>
        <p:spPr>
          <a:xfrm>
            <a:off x="0" y="5949280"/>
            <a:ext cx="911657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nl-NL" sz="3200" dirty="0"/>
              <a:t>http://shiny.rstudio.com/tutorial/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A450C8A-F6EB-4E74-BA46-644DEB7E3AF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9832" y="162958"/>
            <a:ext cx="3384376" cy="179444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C8D0B00-F8CD-433F-ACF5-647197D09B6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4248" y="498749"/>
            <a:ext cx="1699256" cy="995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79072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Questions?</a:t>
            </a:r>
            <a:endParaRPr lang="en-GB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93A9BDA-9CDE-45CC-A5E0-D37E6CD847BB}"/>
              </a:ext>
            </a:extLst>
          </p:cNvPr>
          <p:cNvSpPr/>
          <p:nvPr/>
        </p:nvSpPr>
        <p:spPr>
          <a:xfrm>
            <a:off x="474440" y="2420888"/>
            <a:ext cx="531033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FFC000"/>
                </a:solidFill>
              </a:rPr>
              <a:t>https://github.com/FrissAnalytics/RSTUDIO-conf-2018</a:t>
            </a:r>
          </a:p>
        </p:txBody>
      </p:sp>
    </p:spTree>
    <p:extLst>
      <p:ext uri="{BB962C8B-B14F-4D97-AF65-F5344CB8AC3E}">
        <p14:creationId xmlns:p14="http://schemas.microsoft.com/office/powerpoint/2010/main" val="426482416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643756" y="3645024"/>
            <a:ext cx="2483768" cy="309634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24744"/>
            <a:ext cx="8496944" cy="5400599"/>
          </a:xfrm>
        </p:spPr>
        <p:txBody>
          <a:bodyPr numCol="2">
            <a:noAutofit/>
          </a:bodyPr>
          <a:lstStyle/>
          <a:p>
            <a:r>
              <a:rPr lang="en-GB" sz="1200" dirty="0">
                <a:solidFill>
                  <a:schemeClr val="tx2">
                    <a:lumMod val="75000"/>
                  </a:schemeClr>
                </a:solidFill>
              </a:rPr>
              <a:t>Modularizing Shiny app code</a:t>
            </a:r>
          </a:p>
          <a:p>
            <a:pPr lvl="1"/>
            <a:r>
              <a:rPr lang="en-GB" sz="1200" dirty="0">
                <a:solidFill>
                  <a:schemeClr val="tx2">
                    <a:lumMod val="75000"/>
                  </a:schemeClr>
                </a:solidFill>
              </a:rPr>
              <a:t>https://shiny.rstudio.com/articles/modules.html</a:t>
            </a:r>
          </a:p>
          <a:p>
            <a:r>
              <a:rPr lang="en-US" sz="1200" dirty="0" err="1">
                <a:solidFill>
                  <a:schemeClr val="tx2">
                    <a:lumMod val="75000"/>
                  </a:schemeClr>
                </a:solidFill>
              </a:rPr>
              <a:t>HTMLTemplates</a:t>
            </a:r>
            <a:endParaRPr lang="en-US" sz="1200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https://shiny.rstudio.com/articles/templates.html</a:t>
            </a: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Book: Duckett, HTML + CSS</a:t>
            </a: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http://www.htmlandcssbook.com/</a:t>
            </a: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Book: Duckett, JavaScript + jQuery</a:t>
            </a: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http://javascriptbook.com/</a:t>
            </a:r>
          </a:p>
          <a:p>
            <a:r>
              <a:rPr lang="en-US" sz="1200" dirty="0" err="1">
                <a:solidFill>
                  <a:schemeClr val="tx2">
                    <a:lumMod val="75000"/>
                  </a:schemeClr>
                </a:solidFill>
              </a:rPr>
              <a:t>HTMLWidgets</a:t>
            </a:r>
            <a:endParaRPr lang="en-US" sz="1200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http://www.htmlwidgets.org/</a:t>
            </a: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https://shiny.rstudio.com/tutorial/js-lesson1/</a:t>
            </a: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https://github.com/FrissAnalytics/shinyJsTutorials</a:t>
            </a: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D3.js</a:t>
            </a: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https://d3js.org/</a:t>
            </a: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http://alignedleft.com/work/d3-book</a:t>
            </a: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https://www.manning.com/books/d3js-in-action-second-edition</a:t>
            </a: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Bootstrap</a:t>
            </a: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http://getbootstrap.com/ </a:t>
            </a: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jQuery</a:t>
            </a: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https://jquery.com/</a:t>
            </a: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C3.js</a:t>
            </a: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http://c3js.org/</a:t>
            </a: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Vis.js</a:t>
            </a: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http://visjs.org/</a:t>
            </a:r>
          </a:p>
          <a:p>
            <a:r>
              <a:rPr lang="en-US" sz="1200" dirty="0" err="1">
                <a:solidFill>
                  <a:schemeClr val="tx2">
                    <a:lumMod val="75000"/>
                  </a:schemeClr>
                </a:solidFill>
              </a:rPr>
              <a:t>VisNetwork</a:t>
            </a:r>
            <a:endParaRPr lang="en-US" sz="1200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dataknowledge.github.io/</a:t>
            </a:r>
            <a:r>
              <a:rPr lang="en-US" sz="1200" dirty="0" err="1">
                <a:solidFill>
                  <a:schemeClr val="tx2">
                    <a:lumMod val="75000"/>
                  </a:schemeClr>
                </a:solidFill>
              </a:rPr>
              <a:t>visNetwork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/</a:t>
            </a:r>
          </a:p>
          <a:p>
            <a:r>
              <a:rPr lang="en-US" sz="1200" dirty="0" err="1">
                <a:solidFill>
                  <a:schemeClr val="tx2">
                    <a:lumMod val="75000"/>
                  </a:schemeClr>
                </a:solidFill>
              </a:rPr>
              <a:t>Timevis</a:t>
            </a:r>
            <a:endParaRPr lang="en-US" sz="1200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https://github.com/daattali/timevis</a:t>
            </a:r>
          </a:p>
          <a:p>
            <a:r>
              <a:rPr lang="en-US" sz="1200" dirty="0" err="1">
                <a:solidFill>
                  <a:schemeClr val="tx2">
                    <a:lumMod val="75000"/>
                  </a:schemeClr>
                </a:solidFill>
              </a:rPr>
              <a:t>ShinyJS</a:t>
            </a:r>
            <a:endParaRPr lang="en-US" sz="1200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http://deanattali.com/shinyjs/</a:t>
            </a: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Unify - Responsive Website Template</a:t>
            </a:r>
          </a:p>
          <a:p>
            <a:pPr lvl="1"/>
            <a:r>
              <a:rPr lang="en-GB" sz="1200" dirty="0">
                <a:solidFill>
                  <a:schemeClr val="tx2">
                    <a:lumMod val="75000"/>
                  </a:schemeClr>
                </a:solidFill>
              </a:rPr>
              <a:t>https://wrapbootstrap.com/search?q=unify</a:t>
            </a:r>
            <a:endParaRPr lang="en-US" sz="1200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OpenCPU</a:t>
            </a:r>
          </a:p>
          <a:p>
            <a:pPr lvl="1"/>
            <a:r>
              <a:rPr lang="en-GB" sz="1200" dirty="0">
                <a:solidFill>
                  <a:schemeClr val="tx2">
                    <a:lumMod val="75000"/>
                  </a:schemeClr>
                </a:solidFill>
              </a:rPr>
              <a:t>https://www.opencpu.org/</a:t>
            </a:r>
          </a:p>
          <a:p>
            <a:r>
              <a:rPr lang="en-GB" sz="1200" dirty="0">
                <a:solidFill>
                  <a:schemeClr val="tx2">
                    <a:lumMod val="75000"/>
                  </a:schemeClr>
                </a:solidFill>
              </a:rPr>
              <a:t>Docker</a:t>
            </a:r>
            <a:endParaRPr lang="en-US" sz="1200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en-GB" sz="1200" dirty="0">
                <a:solidFill>
                  <a:schemeClr val="tx2">
                    <a:lumMod val="75000"/>
                  </a:schemeClr>
                </a:solidFill>
              </a:rPr>
              <a:t>https://www.docker.com/</a:t>
            </a: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Team foundation server</a:t>
            </a: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https://www.visualstudio.com/tfs/</a:t>
            </a: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Octopus, </a:t>
            </a:r>
            <a:r>
              <a:rPr lang="en-GB" sz="1200" dirty="0"/>
              <a:t>automated deployment </a:t>
            </a:r>
            <a:endParaRPr lang="en-US" sz="1200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https://octopus.com/</a:t>
            </a: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Consul, service discovery</a:t>
            </a: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https://www.consul.io/</a:t>
            </a: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Neo4j, NoSQL graph database</a:t>
            </a: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https://neo4j.com/</a:t>
            </a: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Elastic, NoSQL search database</a:t>
            </a: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https://www.elastic.co/</a:t>
            </a: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MongoDB, NoSQL JSON document storage</a:t>
            </a:r>
          </a:p>
          <a:p>
            <a:pPr lvl="1"/>
            <a:r>
              <a:rPr lang="en-GB" sz="1200" dirty="0">
                <a:solidFill>
                  <a:schemeClr val="tx2">
                    <a:lumMod val="75000"/>
                  </a:schemeClr>
                </a:solidFill>
              </a:rPr>
              <a:t>https://www.mongodb.com/</a:t>
            </a:r>
          </a:p>
        </p:txBody>
      </p:sp>
    </p:spTree>
    <p:extLst>
      <p:ext uri="{BB962C8B-B14F-4D97-AF65-F5344CB8AC3E}">
        <p14:creationId xmlns:p14="http://schemas.microsoft.com/office/powerpoint/2010/main" val="5055913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D1DC799D-F419-485C-8B75-AA7275B497DA}"/>
              </a:ext>
            </a:extLst>
          </p:cNvPr>
          <p:cNvCxnSpPr>
            <a:cxnSpLocks/>
            <a:stCxn id="1045" idx="0"/>
          </p:cNvCxnSpPr>
          <p:nvPr/>
        </p:nvCxnSpPr>
        <p:spPr>
          <a:xfrm flipH="1">
            <a:off x="1597216" y="3203573"/>
            <a:ext cx="720" cy="637694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E06DFF7D-0855-47F2-BEA9-E5481F354565}"/>
              </a:ext>
            </a:extLst>
          </p:cNvPr>
          <p:cNvSpPr txBox="1"/>
          <p:nvPr/>
        </p:nvSpPr>
        <p:spPr>
          <a:xfrm>
            <a:off x="287732" y="332656"/>
            <a:ext cx="89279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example: </a:t>
            </a:r>
          </a:p>
          <a:p>
            <a:r>
              <a:rPr lang="en-US" sz="1400" dirty="0"/>
              <a:t>persons x applies online for car insurance at insurance company y</a:t>
            </a:r>
            <a:endParaRPr lang="en-GB" sz="1400" dirty="0"/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75554968-F63B-4955-A8DA-544770991BDF}"/>
              </a:ext>
            </a:extLst>
          </p:cNvPr>
          <p:cNvCxnSpPr>
            <a:cxnSpLocks/>
            <a:endCxn id="54" idx="2"/>
          </p:cNvCxnSpPr>
          <p:nvPr/>
        </p:nvCxnSpPr>
        <p:spPr>
          <a:xfrm>
            <a:off x="899913" y="4501634"/>
            <a:ext cx="9241" cy="1607627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A0CB5073-5620-45EE-83A3-6641C317134D}"/>
              </a:ext>
            </a:extLst>
          </p:cNvPr>
          <p:cNvCxnSpPr>
            <a:cxnSpLocks/>
            <a:endCxn id="55" idx="2"/>
          </p:cNvCxnSpPr>
          <p:nvPr/>
        </p:nvCxnSpPr>
        <p:spPr>
          <a:xfrm>
            <a:off x="2319471" y="4453077"/>
            <a:ext cx="0" cy="1656184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Rectangle 48">
            <a:extLst>
              <a:ext uri="{FF2B5EF4-FFF2-40B4-BE49-F238E27FC236}">
                <a16:creationId xmlns:a16="http://schemas.microsoft.com/office/drawing/2014/main" id="{125C5E5F-386A-40F6-8287-DE3A173BB709}"/>
              </a:ext>
            </a:extLst>
          </p:cNvPr>
          <p:cNvSpPr/>
          <p:nvPr/>
        </p:nvSpPr>
        <p:spPr>
          <a:xfrm>
            <a:off x="293099" y="457415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name</a:t>
            </a:r>
            <a:endParaRPr lang="en-GB" sz="1000" dirty="0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2D295E2C-76C8-4EF5-B36B-25199CBF6AD7}"/>
              </a:ext>
            </a:extLst>
          </p:cNvPr>
          <p:cNvSpPr/>
          <p:nvPr/>
        </p:nvSpPr>
        <p:spPr>
          <a:xfrm>
            <a:off x="302338" y="5413275"/>
            <a:ext cx="1222870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license plate</a:t>
            </a:r>
            <a:endParaRPr lang="en-GB" sz="1000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EA1C8DE7-76D3-44B7-B70C-843A78C07265}"/>
              </a:ext>
            </a:extLst>
          </p:cNvPr>
          <p:cNvSpPr/>
          <p:nvPr/>
        </p:nvSpPr>
        <p:spPr>
          <a:xfrm>
            <a:off x="1698678" y="541337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phone</a:t>
            </a:r>
            <a:endParaRPr lang="en-GB" sz="1000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F6721B0B-7C07-43C4-B1C3-28AC8C249FB4}"/>
              </a:ext>
            </a:extLst>
          </p:cNvPr>
          <p:cNvSpPr/>
          <p:nvPr/>
        </p:nvSpPr>
        <p:spPr>
          <a:xfrm>
            <a:off x="1690813" y="457415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address</a:t>
            </a:r>
            <a:endParaRPr lang="en-GB" sz="1000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ECFD777C-C1E0-459A-8156-2834F5E01C51}"/>
              </a:ext>
            </a:extLst>
          </p:cNvPr>
          <p:cNvSpPr/>
          <p:nvPr/>
        </p:nvSpPr>
        <p:spPr>
          <a:xfrm>
            <a:off x="293099" y="582122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bank account</a:t>
            </a:r>
            <a:endParaRPr lang="en-GB" sz="1000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316C5139-876B-491B-82DE-10DF11CF92FF}"/>
              </a:ext>
            </a:extLst>
          </p:cNvPr>
          <p:cNvSpPr/>
          <p:nvPr/>
        </p:nvSpPr>
        <p:spPr>
          <a:xfrm>
            <a:off x="1703416" y="582122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…</a:t>
            </a:r>
            <a:endParaRPr lang="en-GB" sz="1000" dirty="0"/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C837D6EA-E13E-4F0A-9854-C101ADD069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080" y="1651796"/>
            <a:ext cx="1237967" cy="1409568"/>
          </a:xfrm>
          <a:prstGeom prst="rect">
            <a:avLst/>
          </a:prstGeom>
        </p:spPr>
      </p:pic>
      <p:sp>
        <p:nvSpPr>
          <p:cNvPr id="77" name="Rectangle 76">
            <a:extLst>
              <a:ext uri="{FF2B5EF4-FFF2-40B4-BE49-F238E27FC236}">
                <a16:creationId xmlns:a16="http://schemas.microsoft.com/office/drawing/2014/main" id="{A03DBA9C-9A1E-489D-AA29-8330180A1E34}"/>
              </a:ext>
            </a:extLst>
          </p:cNvPr>
          <p:cNvSpPr/>
          <p:nvPr/>
        </p:nvSpPr>
        <p:spPr>
          <a:xfrm>
            <a:off x="309998" y="5000522"/>
            <a:ext cx="1222870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gender</a:t>
            </a:r>
            <a:endParaRPr lang="en-GB" sz="1000" dirty="0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43E04C37-4B72-48BF-A73F-8342058C2793}"/>
              </a:ext>
            </a:extLst>
          </p:cNvPr>
          <p:cNvSpPr/>
          <p:nvPr/>
        </p:nvSpPr>
        <p:spPr>
          <a:xfrm>
            <a:off x="1700284" y="500532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date of birth</a:t>
            </a:r>
            <a:endParaRPr lang="en-GB" sz="1000" dirty="0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D34CDAF8-7569-4889-917D-D172FBE34980}"/>
              </a:ext>
            </a:extLst>
          </p:cNvPr>
          <p:cNvSpPr/>
          <p:nvPr/>
        </p:nvSpPr>
        <p:spPr>
          <a:xfrm>
            <a:off x="291726" y="3827190"/>
            <a:ext cx="2664387" cy="62224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initial data</a:t>
            </a:r>
            <a:endParaRPr lang="en-GB" sz="1600" dirty="0"/>
          </a:p>
        </p:txBody>
      </p:sp>
      <p:sp>
        <p:nvSpPr>
          <p:cNvPr id="1045" name="Oval 1044">
            <a:extLst>
              <a:ext uri="{FF2B5EF4-FFF2-40B4-BE49-F238E27FC236}">
                <a16:creationId xmlns:a16="http://schemas.microsoft.com/office/drawing/2014/main" id="{115735B0-97F9-4BA5-A70A-BD28108D668E}"/>
              </a:ext>
            </a:extLst>
          </p:cNvPr>
          <p:cNvSpPr/>
          <p:nvPr/>
        </p:nvSpPr>
        <p:spPr>
          <a:xfrm>
            <a:off x="1394084" y="3203573"/>
            <a:ext cx="407704" cy="401329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  <a:endParaRPr lang="en-GB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919B711A-E675-484D-BBC0-21C5BF376FD7}"/>
              </a:ext>
            </a:extLst>
          </p:cNvPr>
          <p:cNvSpPr txBox="1"/>
          <p:nvPr/>
        </p:nvSpPr>
        <p:spPr>
          <a:xfrm>
            <a:off x="309998" y="6228020"/>
            <a:ext cx="26121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input data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3346876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FEC25EEE-2024-4F3E-9859-904C1AF5A1A7}"/>
              </a:ext>
            </a:extLst>
          </p:cNvPr>
          <p:cNvCxnSpPr>
            <a:cxnSpLocks/>
            <a:stCxn id="106" idx="4"/>
            <a:endCxn id="4" idx="0"/>
          </p:cNvCxnSpPr>
          <p:nvPr/>
        </p:nvCxnSpPr>
        <p:spPr>
          <a:xfrm>
            <a:off x="4561249" y="3604902"/>
            <a:ext cx="1" cy="236365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858CCCFE-F1BE-4B68-A0F4-CC5804FB8610}"/>
              </a:ext>
            </a:extLst>
          </p:cNvPr>
          <p:cNvCxnSpPr>
            <a:cxnSpLocks/>
            <a:endCxn id="1045" idx="6"/>
          </p:cNvCxnSpPr>
          <p:nvPr/>
        </p:nvCxnSpPr>
        <p:spPr>
          <a:xfrm flipH="1">
            <a:off x="1801788" y="3404238"/>
            <a:ext cx="2759461" cy="0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D1DC799D-F419-485C-8B75-AA7275B497DA}"/>
              </a:ext>
            </a:extLst>
          </p:cNvPr>
          <p:cNvCxnSpPr>
            <a:cxnSpLocks/>
            <a:stCxn id="1045" idx="0"/>
          </p:cNvCxnSpPr>
          <p:nvPr/>
        </p:nvCxnSpPr>
        <p:spPr>
          <a:xfrm flipH="1">
            <a:off x="1597216" y="3203573"/>
            <a:ext cx="720" cy="637694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E533DA1D-B0C2-48EC-BCAE-F8AB1886066D}"/>
              </a:ext>
            </a:extLst>
          </p:cNvPr>
          <p:cNvCxnSpPr>
            <a:cxnSpLocks/>
          </p:cNvCxnSpPr>
          <p:nvPr/>
        </p:nvCxnSpPr>
        <p:spPr>
          <a:xfrm>
            <a:off x="4211960" y="3933056"/>
            <a:ext cx="0" cy="2176205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05C63E7D-DBA7-4D44-8038-1A2371CB7B18}"/>
              </a:ext>
            </a:extLst>
          </p:cNvPr>
          <p:cNvCxnSpPr>
            <a:cxnSpLocks/>
            <a:endCxn id="75" idx="2"/>
          </p:cNvCxnSpPr>
          <p:nvPr/>
        </p:nvCxnSpPr>
        <p:spPr>
          <a:xfrm>
            <a:off x="4907478" y="4077072"/>
            <a:ext cx="0" cy="2032189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E9816552-CD85-48EF-B421-D1F39826B56B}"/>
              </a:ext>
            </a:extLst>
          </p:cNvPr>
          <p:cNvCxnSpPr>
            <a:cxnSpLocks/>
            <a:endCxn id="74" idx="2"/>
          </p:cNvCxnSpPr>
          <p:nvPr/>
        </p:nvCxnSpPr>
        <p:spPr>
          <a:xfrm>
            <a:off x="5596101" y="4077072"/>
            <a:ext cx="0" cy="2032189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8B025F7-43AC-46DF-BEB7-24A1B24B5565}"/>
              </a:ext>
            </a:extLst>
          </p:cNvPr>
          <p:cNvCxnSpPr>
            <a:cxnSpLocks/>
            <a:endCxn id="72" idx="2"/>
          </p:cNvCxnSpPr>
          <p:nvPr/>
        </p:nvCxnSpPr>
        <p:spPr>
          <a:xfrm>
            <a:off x="3530234" y="3933056"/>
            <a:ext cx="0" cy="2176205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8E695A6A-2476-46B4-82A7-9E9F9721C4A6}"/>
              </a:ext>
            </a:extLst>
          </p:cNvPr>
          <p:cNvSpPr/>
          <p:nvPr/>
        </p:nvSpPr>
        <p:spPr>
          <a:xfrm>
            <a:off x="3229056" y="4595223"/>
            <a:ext cx="598520" cy="69813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credit history</a:t>
            </a:r>
            <a:endParaRPr lang="en-GB" sz="1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B7C7120-7DB4-4F9E-A48F-3994B1CCE33E}"/>
              </a:ext>
            </a:extLst>
          </p:cNvPr>
          <p:cNvSpPr/>
          <p:nvPr/>
        </p:nvSpPr>
        <p:spPr>
          <a:xfrm>
            <a:off x="3229056" y="3841267"/>
            <a:ext cx="2664387" cy="612084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enriched with external data</a:t>
            </a:r>
            <a:endParaRPr lang="en-GB" sz="16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06DFF7D-0855-47F2-BEA9-E5481F354565}"/>
              </a:ext>
            </a:extLst>
          </p:cNvPr>
          <p:cNvSpPr txBox="1"/>
          <p:nvPr/>
        </p:nvSpPr>
        <p:spPr>
          <a:xfrm>
            <a:off x="287732" y="332656"/>
            <a:ext cx="89279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example: </a:t>
            </a:r>
          </a:p>
          <a:p>
            <a:r>
              <a:rPr lang="en-US" sz="1400" dirty="0"/>
              <a:t>persons x applies online for car insurance at insurance company y</a:t>
            </a:r>
            <a:endParaRPr lang="en-GB" sz="1400" dirty="0"/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75554968-F63B-4955-A8DA-544770991BDF}"/>
              </a:ext>
            </a:extLst>
          </p:cNvPr>
          <p:cNvCxnSpPr>
            <a:cxnSpLocks/>
            <a:endCxn id="54" idx="2"/>
          </p:cNvCxnSpPr>
          <p:nvPr/>
        </p:nvCxnSpPr>
        <p:spPr>
          <a:xfrm>
            <a:off x="899913" y="4501634"/>
            <a:ext cx="9241" cy="1607627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A0CB5073-5620-45EE-83A3-6641C317134D}"/>
              </a:ext>
            </a:extLst>
          </p:cNvPr>
          <p:cNvCxnSpPr>
            <a:cxnSpLocks/>
            <a:endCxn id="55" idx="2"/>
          </p:cNvCxnSpPr>
          <p:nvPr/>
        </p:nvCxnSpPr>
        <p:spPr>
          <a:xfrm>
            <a:off x="2319471" y="4453077"/>
            <a:ext cx="0" cy="1656184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Rectangle 48">
            <a:extLst>
              <a:ext uri="{FF2B5EF4-FFF2-40B4-BE49-F238E27FC236}">
                <a16:creationId xmlns:a16="http://schemas.microsoft.com/office/drawing/2014/main" id="{125C5E5F-386A-40F6-8287-DE3A173BB709}"/>
              </a:ext>
            </a:extLst>
          </p:cNvPr>
          <p:cNvSpPr/>
          <p:nvPr/>
        </p:nvSpPr>
        <p:spPr>
          <a:xfrm>
            <a:off x="293099" y="457415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name</a:t>
            </a:r>
            <a:endParaRPr lang="en-GB" sz="1000" dirty="0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2D295E2C-76C8-4EF5-B36B-25199CBF6AD7}"/>
              </a:ext>
            </a:extLst>
          </p:cNvPr>
          <p:cNvSpPr/>
          <p:nvPr/>
        </p:nvSpPr>
        <p:spPr>
          <a:xfrm>
            <a:off x="302338" y="5413275"/>
            <a:ext cx="1222870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license plate</a:t>
            </a:r>
            <a:endParaRPr lang="en-GB" sz="1000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EA1C8DE7-76D3-44B7-B70C-843A78C07265}"/>
              </a:ext>
            </a:extLst>
          </p:cNvPr>
          <p:cNvSpPr/>
          <p:nvPr/>
        </p:nvSpPr>
        <p:spPr>
          <a:xfrm>
            <a:off x="1698678" y="541337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phone</a:t>
            </a:r>
            <a:endParaRPr lang="en-GB" sz="1000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F6721B0B-7C07-43C4-B1C3-28AC8C249FB4}"/>
              </a:ext>
            </a:extLst>
          </p:cNvPr>
          <p:cNvSpPr/>
          <p:nvPr/>
        </p:nvSpPr>
        <p:spPr>
          <a:xfrm>
            <a:off x="1690813" y="457415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address</a:t>
            </a:r>
            <a:endParaRPr lang="en-GB" sz="1000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ECFD777C-C1E0-459A-8156-2834F5E01C51}"/>
              </a:ext>
            </a:extLst>
          </p:cNvPr>
          <p:cNvSpPr/>
          <p:nvPr/>
        </p:nvSpPr>
        <p:spPr>
          <a:xfrm>
            <a:off x="293099" y="582122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bank account</a:t>
            </a:r>
            <a:endParaRPr lang="en-GB" sz="1000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316C5139-876B-491B-82DE-10DF11CF92FF}"/>
              </a:ext>
            </a:extLst>
          </p:cNvPr>
          <p:cNvSpPr/>
          <p:nvPr/>
        </p:nvSpPr>
        <p:spPr>
          <a:xfrm>
            <a:off x="1703416" y="582122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…</a:t>
            </a:r>
            <a:endParaRPr lang="en-GB" sz="1000" dirty="0"/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C837D6EA-E13E-4F0A-9854-C101ADD069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080" y="1651796"/>
            <a:ext cx="1237967" cy="1409568"/>
          </a:xfrm>
          <a:prstGeom prst="rect">
            <a:avLst/>
          </a:prstGeom>
        </p:spPr>
      </p:pic>
      <p:sp>
        <p:nvSpPr>
          <p:cNvPr id="68" name="Rectangle 67">
            <a:extLst>
              <a:ext uri="{FF2B5EF4-FFF2-40B4-BE49-F238E27FC236}">
                <a16:creationId xmlns:a16="http://schemas.microsoft.com/office/drawing/2014/main" id="{2BAFFAF3-7733-4240-ABAF-4D6AF177B6A1}"/>
              </a:ext>
            </a:extLst>
          </p:cNvPr>
          <p:cNvSpPr/>
          <p:nvPr/>
        </p:nvSpPr>
        <p:spPr>
          <a:xfrm>
            <a:off x="3917678" y="4595223"/>
            <a:ext cx="598520" cy="69813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/>
              <a:t>claim history</a:t>
            </a:r>
            <a:endParaRPr lang="en-GB" sz="1000" dirty="0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FA33461B-3C81-417F-8779-900B38496B77}"/>
              </a:ext>
            </a:extLst>
          </p:cNvPr>
          <p:cNvSpPr/>
          <p:nvPr/>
        </p:nvSpPr>
        <p:spPr>
          <a:xfrm>
            <a:off x="5294923" y="4595223"/>
            <a:ext cx="598520" cy="69813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/>
              <a:t>location info</a:t>
            </a:r>
            <a:endParaRPr lang="en-GB" sz="1000" dirty="0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397C747B-FA88-4F61-885C-22FA98FED44B}"/>
              </a:ext>
            </a:extLst>
          </p:cNvPr>
          <p:cNvSpPr/>
          <p:nvPr/>
        </p:nvSpPr>
        <p:spPr>
          <a:xfrm>
            <a:off x="4606300" y="4595223"/>
            <a:ext cx="598520" cy="69813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…</a:t>
            </a:r>
            <a:endParaRPr lang="en-GB" sz="1000" dirty="0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950E1803-5788-4779-8F34-8ED4A58C8598}"/>
              </a:ext>
            </a:extLst>
          </p:cNvPr>
          <p:cNvSpPr/>
          <p:nvPr/>
        </p:nvSpPr>
        <p:spPr>
          <a:xfrm>
            <a:off x="3230974" y="5413275"/>
            <a:ext cx="598520" cy="695986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data source 1</a:t>
            </a:r>
            <a:endParaRPr lang="en-GB" sz="1000" dirty="0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AAC2650F-FAB7-4B7A-84EB-A756B5B5D993}"/>
              </a:ext>
            </a:extLst>
          </p:cNvPr>
          <p:cNvSpPr/>
          <p:nvPr/>
        </p:nvSpPr>
        <p:spPr>
          <a:xfrm>
            <a:off x="3919596" y="5413275"/>
            <a:ext cx="598520" cy="695986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data source 2</a:t>
            </a:r>
            <a:endParaRPr lang="en-GB" sz="1000" dirty="0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B1797AD9-FC55-4ADC-A0DB-8A18783B6632}"/>
              </a:ext>
            </a:extLst>
          </p:cNvPr>
          <p:cNvSpPr/>
          <p:nvPr/>
        </p:nvSpPr>
        <p:spPr>
          <a:xfrm>
            <a:off x="5296841" y="5413275"/>
            <a:ext cx="598520" cy="695986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data source n</a:t>
            </a:r>
            <a:endParaRPr lang="en-GB" sz="1000" dirty="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723D9B0E-70F3-4406-8BDB-A13524426E41}"/>
              </a:ext>
            </a:extLst>
          </p:cNvPr>
          <p:cNvSpPr/>
          <p:nvPr/>
        </p:nvSpPr>
        <p:spPr>
          <a:xfrm>
            <a:off x="4608218" y="5413275"/>
            <a:ext cx="598520" cy="695986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…</a:t>
            </a:r>
            <a:endParaRPr lang="en-GB" sz="1000" dirty="0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A03DBA9C-9A1E-489D-AA29-8330180A1E34}"/>
              </a:ext>
            </a:extLst>
          </p:cNvPr>
          <p:cNvSpPr/>
          <p:nvPr/>
        </p:nvSpPr>
        <p:spPr>
          <a:xfrm>
            <a:off x="309998" y="5000522"/>
            <a:ext cx="1222870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gender</a:t>
            </a:r>
            <a:endParaRPr lang="en-GB" sz="1000" dirty="0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43E04C37-4B72-48BF-A73F-8342058C2793}"/>
              </a:ext>
            </a:extLst>
          </p:cNvPr>
          <p:cNvSpPr/>
          <p:nvPr/>
        </p:nvSpPr>
        <p:spPr>
          <a:xfrm>
            <a:off x="1700284" y="500532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date of birth</a:t>
            </a:r>
            <a:endParaRPr lang="en-GB" sz="1000" dirty="0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D34CDAF8-7569-4889-917D-D172FBE34980}"/>
              </a:ext>
            </a:extLst>
          </p:cNvPr>
          <p:cNvSpPr/>
          <p:nvPr/>
        </p:nvSpPr>
        <p:spPr>
          <a:xfrm>
            <a:off x="291726" y="3827190"/>
            <a:ext cx="2664387" cy="62224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initial data</a:t>
            </a:r>
            <a:endParaRPr lang="en-GB" sz="1600" dirty="0"/>
          </a:p>
        </p:txBody>
      </p:sp>
      <p:sp>
        <p:nvSpPr>
          <p:cNvPr id="1045" name="Oval 1044">
            <a:extLst>
              <a:ext uri="{FF2B5EF4-FFF2-40B4-BE49-F238E27FC236}">
                <a16:creationId xmlns:a16="http://schemas.microsoft.com/office/drawing/2014/main" id="{115735B0-97F9-4BA5-A70A-BD28108D668E}"/>
              </a:ext>
            </a:extLst>
          </p:cNvPr>
          <p:cNvSpPr/>
          <p:nvPr/>
        </p:nvSpPr>
        <p:spPr>
          <a:xfrm>
            <a:off x="1394084" y="3203573"/>
            <a:ext cx="407704" cy="401329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  <a:endParaRPr lang="en-GB" dirty="0"/>
          </a:p>
        </p:txBody>
      </p:sp>
      <p:sp>
        <p:nvSpPr>
          <p:cNvPr id="106" name="Oval 105">
            <a:extLst>
              <a:ext uri="{FF2B5EF4-FFF2-40B4-BE49-F238E27FC236}">
                <a16:creationId xmlns:a16="http://schemas.microsoft.com/office/drawing/2014/main" id="{F84267C1-39F0-460C-9042-8672A4725606}"/>
              </a:ext>
            </a:extLst>
          </p:cNvPr>
          <p:cNvSpPr/>
          <p:nvPr/>
        </p:nvSpPr>
        <p:spPr>
          <a:xfrm>
            <a:off x="4357397" y="3203573"/>
            <a:ext cx="407704" cy="401329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endParaRPr lang="en-GB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919B711A-E675-484D-BBC0-21C5BF376FD7}"/>
              </a:ext>
            </a:extLst>
          </p:cNvPr>
          <p:cNvSpPr txBox="1"/>
          <p:nvPr/>
        </p:nvSpPr>
        <p:spPr>
          <a:xfrm>
            <a:off x="309998" y="6228020"/>
            <a:ext cx="26121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input data</a:t>
            </a:r>
            <a:endParaRPr lang="en-GB" sz="1400" dirty="0"/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E9E30E4D-EFE8-42D0-B366-5D00F312766F}"/>
              </a:ext>
            </a:extLst>
          </p:cNvPr>
          <p:cNvSpPr txBox="1"/>
          <p:nvPr/>
        </p:nvSpPr>
        <p:spPr>
          <a:xfrm>
            <a:off x="3229055" y="6228020"/>
            <a:ext cx="26643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automated data enrichment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41879935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D246AEA1-A585-4A18-8C35-152BEF66C0DF}"/>
              </a:ext>
            </a:extLst>
          </p:cNvPr>
          <p:cNvCxnSpPr>
            <a:cxnSpLocks/>
            <a:stCxn id="27" idx="2"/>
            <a:endCxn id="34" idx="2"/>
          </p:cNvCxnSpPr>
          <p:nvPr/>
        </p:nvCxnSpPr>
        <p:spPr>
          <a:xfrm>
            <a:off x="7534798" y="4449438"/>
            <a:ext cx="0" cy="1659823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7E7C1C14-6F8B-4390-A45B-E873357FF5E0}"/>
              </a:ext>
            </a:extLst>
          </p:cNvPr>
          <p:cNvSpPr/>
          <p:nvPr/>
        </p:nvSpPr>
        <p:spPr>
          <a:xfrm>
            <a:off x="6202650" y="4592550"/>
            <a:ext cx="2664295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statistical models</a:t>
            </a:r>
            <a:endParaRPr lang="en-GB" sz="1000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80F6693-7BC8-41F5-B7CF-16954249B93D}"/>
              </a:ext>
            </a:extLst>
          </p:cNvPr>
          <p:cNvSpPr/>
          <p:nvPr/>
        </p:nvSpPr>
        <p:spPr>
          <a:xfrm>
            <a:off x="6202652" y="5005321"/>
            <a:ext cx="2664295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anomaly detection</a:t>
            </a:r>
            <a:endParaRPr lang="en-GB" sz="1000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CA27333-5BBF-47F1-8837-43CACC8E4656}"/>
              </a:ext>
            </a:extLst>
          </p:cNvPr>
          <p:cNvSpPr/>
          <p:nvPr/>
        </p:nvSpPr>
        <p:spPr>
          <a:xfrm>
            <a:off x="6202651" y="5413275"/>
            <a:ext cx="2664295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knowledge rules</a:t>
            </a:r>
            <a:endParaRPr lang="en-GB" sz="1000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03012308-554B-4924-A0D2-43FB8F001541}"/>
              </a:ext>
            </a:extLst>
          </p:cNvPr>
          <p:cNvSpPr/>
          <p:nvPr/>
        </p:nvSpPr>
        <p:spPr>
          <a:xfrm>
            <a:off x="6202650" y="5821229"/>
            <a:ext cx="2664295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network analysis</a:t>
            </a:r>
            <a:endParaRPr lang="en-GB" sz="1000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9B82578-BC55-456E-BAB2-3793E9E63142}"/>
              </a:ext>
            </a:extLst>
          </p:cNvPr>
          <p:cNvSpPr/>
          <p:nvPr/>
        </p:nvSpPr>
        <p:spPr>
          <a:xfrm>
            <a:off x="6202650" y="3855764"/>
            <a:ext cx="2664295" cy="593674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AI engine</a:t>
            </a:r>
            <a:endParaRPr lang="en-GB" sz="16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06DFF7D-0855-47F2-BEA9-E5481F354565}"/>
              </a:ext>
            </a:extLst>
          </p:cNvPr>
          <p:cNvSpPr txBox="1"/>
          <p:nvPr/>
        </p:nvSpPr>
        <p:spPr>
          <a:xfrm>
            <a:off x="287732" y="332656"/>
            <a:ext cx="89279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example: </a:t>
            </a:r>
          </a:p>
          <a:p>
            <a:r>
              <a:rPr lang="en-US" sz="1400" dirty="0"/>
              <a:t>persons x applies online for car insurance at insurance company y</a:t>
            </a:r>
            <a:endParaRPr lang="en-GB" sz="1400" dirty="0"/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C837D6EA-E13E-4F0A-9854-C101ADD069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080" y="1651796"/>
            <a:ext cx="1237967" cy="1409568"/>
          </a:xfrm>
          <a:prstGeom prst="rect">
            <a:avLst/>
          </a:prstGeom>
        </p:spPr>
      </p:pic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1016CEBF-67D9-4EB3-9278-58AD83F3577C}"/>
              </a:ext>
            </a:extLst>
          </p:cNvPr>
          <p:cNvCxnSpPr>
            <a:cxnSpLocks/>
          </p:cNvCxnSpPr>
          <p:nvPr/>
        </p:nvCxnSpPr>
        <p:spPr>
          <a:xfrm>
            <a:off x="7545169" y="3404238"/>
            <a:ext cx="0" cy="451526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F7846666-BFD6-4F2C-BC90-E61AF70D25D8}"/>
              </a:ext>
            </a:extLst>
          </p:cNvPr>
          <p:cNvSpPr txBox="1"/>
          <p:nvPr/>
        </p:nvSpPr>
        <p:spPr>
          <a:xfrm>
            <a:off x="6200395" y="6228020"/>
            <a:ext cx="26665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scoring</a:t>
            </a:r>
            <a:endParaRPr lang="en-GB" sz="1400" dirty="0"/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7AD9B1EC-9F78-4143-8E71-DDA10839DEA2}"/>
              </a:ext>
            </a:extLst>
          </p:cNvPr>
          <p:cNvCxnSpPr>
            <a:cxnSpLocks/>
            <a:stCxn id="101" idx="4"/>
            <a:endCxn id="67" idx="0"/>
          </p:cNvCxnSpPr>
          <p:nvPr/>
        </p:nvCxnSpPr>
        <p:spPr>
          <a:xfrm>
            <a:off x="4561249" y="3604902"/>
            <a:ext cx="1" cy="236365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17873EBF-98FC-4800-81AE-A58F440EF0E0}"/>
              </a:ext>
            </a:extLst>
          </p:cNvPr>
          <p:cNvCxnSpPr>
            <a:cxnSpLocks/>
            <a:endCxn id="100" idx="6"/>
          </p:cNvCxnSpPr>
          <p:nvPr/>
        </p:nvCxnSpPr>
        <p:spPr>
          <a:xfrm flipH="1">
            <a:off x="1801788" y="3404238"/>
            <a:ext cx="2759461" cy="0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E7821C6F-046E-4167-87DA-CA438B9CEB75}"/>
              </a:ext>
            </a:extLst>
          </p:cNvPr>
          <p:cNvCxnSpPr>
            <a:cxnSpLocks/>
            <a:stCxn id="100" idx="0"/>
          </p:cNvCxnSpPr>
          <p:nvPr/>
        </p:nvCxnSpPr>
        <p:spPr>
          <a:xfrm flipH="1">
            <a:off x="1597216" y="3203573"/>
            <a:ext cx="720" cy="637694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EFF77712-F5AB-404F-B1A0-B2FC985F7A2B}"/>
              </a:ext>
            </a:extLst>
          </p:cNvPr>
          <p:cNvCxnSpPr>
            <a:cxnSpLocks/>
          </p:cNvCxnSpPr>
          <p:nvPr/>
        </p:nvCxnSpPr>
        <p:spPr>
          <a:xfrm>
            <a:off x="4211960" y="3933056"/>
            <a:ext cx="0" cy="2176205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9565FD5E-818C-4B49-8440-6640AB381E85}"/>
              </a:ext>
            </a:extLst>
          </p:cNvPr>
          <p:cNvCxnSpPr>
            <a:cxnSpLocks/>
            <a:endCxn id="96" idx="2"/>
          </p:cNvCxnSpPr>
          <p:nvPr/>
        </p:nvCxnSpPr>
        <p:spPr>
          <a:xfrm>
            <a:off x="4907478" y="4077072"/>
            <a:ext cx="0" cy="2032189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FDD13BB9-FE76-4656-9684-839A046CEBE3}"/>
              </a:ext>
            </a:extLst>
          </p:cNvPr>
          <p:cNvCxnSpPr>
            <a:cxnSpLocks/>
            <a:endCxn id="95" idx="2"/>
          </p:cNvCxnSpPr>
          <p:nvPr/>
        </p:nvCxnSpPr>
        <p:spPr>
          <a:xfrm>
            <a:off x="5596101" y="4077072"/>
            <a:ext cx="0" cy="2032189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141FDA8E-411B-4ECC-9FE6-02CF3147258C}"/>
              </a:ext>
            </a:extLst>
          </p:cNvPr>
          <p:cNvCxnSpPr>
            <a:cxnSpLocks/>
            <a:endCxn id="93" idx="2"/>
          </p:cNvCxnSpPr>
          <p:nvPr/>
        </p:nvCxnSpPr>
        <p:spPr>
          <a:xfrm>
            <a:off x="3530234" y="3933056"/>
            <a:ext cx="0" cy="2176205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C39475ED-E162-4D26-80A1-2D03ACC34B01}"/>
              </a:ext>
            </a:extLst>
          </p:cNvPr>
          <p:cNvSpPr/>
          <p:nvPr/>
        </p:nvSpPr>
        <p:spPr>
          <a:xfrm>
            <a:off x="3229056" y="4595223"/>
            <a:ext cx="598520" cy="69813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credit history</a:t>
            </a:r>
            <a:endParaRPr lang="en-GB" sz="1000" dirty="0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CEA9B6DA-6A30-49F5-AB8C-5084A020AD80}"/>
              </a:ext>
            </a:extLst>
          </p:cNvPr>
          <p:cNvSpPr/>
          <p:nvPr/>
        </p:nvSpPr>
        <p:spPr>
          <a:xfrm>
            <a:off x="3229056" y="3841267"/>
            <a:ext cx="2664387" cy="612084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enriched with external data</a:t>
            </a:r>
            <a:endParaRPr lang="en-GB" sz="1600" dirty="0"/>
          </a:p>
        </p:txBody>
      </p: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F506C975-2653-49DC-B35E-23912A70B7CF}"/>
              </a:ext>
            </a:extLst>
          </p:cNvPr>
          <p:cNvCxnSpPr>
            <a:cxnSpLocks/>
            <a:endCxn id="88" idx="2"/>
          </p:cNvCxnSpPr>
          <p:nvPr/>
        </p:nvCxnSpPr>
        <p:spPr>
          <a:xfrm>
            <a:off x="899913" y="4501634"/>
            <a:ext cx="9241" cy="1607627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789883D5-B023-466E-AEAC-6DEF78FD6627}"/>
              </a:ext>
            </a:extLst>
          </p:cNvPr>
          <p:cNvCxnSpPr>
            <a:cxnSpLocks/>
            <a:endCxn id="89" idx="2"/>
          </p:cNvCxnSpPr>
          <p:nvPr/>
        </p:nvCxnSpPr>
        <p:spPr>
          <a:xfrm>
            <a:off x="2319471" y="4453077"/>
            <a:ext cx="0" cy="1656184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Rectangle 80">
            <a:extLst>
              <a:ext uri="{FF2B5EF4-FFF2-40B4-BE49-F238E27FC236}">
                <a16:creationId xmlns:a16="http://schemas.microsoft.com/office/drawing/2014/main" id="{E394F0EE-D0D7-4B9D-B1B4-CD29CCEF9B7E}"/>
              </a:ext>
            </a:extLst>
          </p:cNvPr>
          <p:cNvSpPr/>
          <p:nvPr/>
        </p:nvSpPr>
        <p:spPr>
          <a:xfrm>
            <a:off x="293099" y="457415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name</a:t>
            </a:r>
            <a:endParaRPr lang="en-GB" sz="1000" dirty="0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79A740DD-3AEA-436A-8513-CB2D2750AF4C}"/>
              </a:ext>
            </a:extLst>
          </p:cNvPr>
          <p:cNvSpPr/>
          <p:nvPr/>
        </p:nvSpPr>
        <p:spPr>
          <a:xfrm>
            <a:off x="302338" y="5413275"/>
            <a:ext cx="1222870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license plate</a:t>
            </a:r>
            <a:endParaRPr lang="en-GB" sz="1000" dirty="0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FFBC18C8-1595-4829-BC4F-C53DE29663A5}"/>
              </a:ext>
            </a:extLst>
          </p:cNvPr>
          <p:cNvSpPr/>
          <p:nvPr/>
        </p:nvSpPr>
        <p:spPr>
          <a:xfrm>
            <a:off x="1698678" y="541337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phone</a:t>
            </a:r>
            <a:endParaRPr lang="en-GB" sz="1000" dirty="0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781B00D8-2AC3-45DE-9781-DC93DE477535}"/>
              </a:ext>
            </a:extLst>
          </p:cNvPr>
          <p:cNvSpPr/>
          <p:nvPr/>
        </p:nvSpPr>
        <p:spPr>
          <a:xfrm>
            <a:off x="1690813" y="457415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address</a:t>
            </a:r>
            <a:endParaRPr lang="en-GB" sz="1000" dirty="0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229D2924-E0CF-4317-94C0-31F88B68E9F3}"/>
              </a:ext>
            </a:extLst>
          </p:cNvPr>
          <p:cNvSpPr/>
          <p:nvPr/>
        </p:nvSpPr>
        <p:spPr>
          <a:xfrm>
            <a:off x="293099" y="582122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bank account</a:t>
            </a:r>
            <a:endParaRPr lang="en-GB" sz="1000" dirty="0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87903994-E84B-42AA-86C3-2A8FBAF2B2AE}"/>
              </a:ext>
            </a:extLst>
          </p:cNvPr>
          <p:cNvSpPr/>
          <p:nvPr/>
        </p:nvSpPr>
        <p:spPr>
          <a:xfrm>
            <a:off x="1703416" y="582122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…</a:t>
            </a:r>
            <a:endParaRPr lang="en-GB" sz="1000" dirty="0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7BBABF1D-E4A6-48B5-91C1-750F9C3D64F0}"/>
              </a:ext>
            </a:extLst>
          </p:cNvPr>
          <p:cNvSpPr/>
          <p:nvPr/>
        </p:nvSpPr>
        <p:spPr>
          <a:xfrm>
            <a:off x="3917678" y="4595223"/>
            <a:ext cx="598520" cy="69813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/>
              <a:t>claim history</a:t>
            </a:r>
            <a:endParaRPr lang="en-GB" sz="1000" dirty="0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F7729588-3507-4480-8864-398C61EFC934}"/>
              </a:ext>
            </a:extLst>
          </p:cNvPr>
          <p:cNvSpPr/>
          <p:nvPr/>
        </p:nvSpPr>
        <p:spPr>
          <a:xfrm>
            <a:off x="5294923" y="4595223"/>
            <a:ext cx="598520" cy="69813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/>
              <a:t>location info</a:t>
            </a:r>
            <a:endParaRPr lang="en-GB" sz="1000" dirty="0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3A92DDC4-87DE-4AE6-8FA0-9F9E7855580E}"/>
              </a:ext>
            </a:extLst>
          </p:cNvPr>
          <p:cNvSpPr/>
          <p:nvPr/>
        </p:nvSpPr>
        <p:spPr>
          <a:xfrm>
            <a:off x="4606300" y="4595223"/>
            <a:ext cx="598520" cy="69813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…</a:t>
            </a:r>
            <a:endParaRPr lang="en-GB" sz="1000" dirty="0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80D554C2-EBAA-4D51-A700-C64D06B93AA0}"/>
              </a:ext>
            </a:extLst>
          </p:cNvPr>
          <p:cNvSpPr/>
          <p:nvPr/>
        </p:nvSpPr>
        <p:spPr>
          <a:xfrm>
            <a:off x="3230974" y="5413275"/>
            <a:ext cx="598520" cy="695986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data source 1</a:t>
            </a:r>
            <a:endParaRPr lang="en-GB" sz="1000" dirty="0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5EB7DD7B-90B0-4169-90DE-F7AE243A1E7B}"/>
              </a:ext>
            </a:extLst>
          </p:cNvPr>
          <p:cNvSpPr/>
          <p:nvPr/>
        </p:nvSpPr>
        <p:spPr>
          <a:xfrm>
            <a:off x="3919596" y="5413275"/>
            <a:ext cx="598520" cy="695986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data source 2</a:t>
            </a:r>
            <a:endParaRPr lang="en-GB" sz="1000" dirty="0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7C17A571-6578-4559-9B38-8E988D7CF266}"/>
              </a:ext>
            </a:extLst>
          </p:cNvPr>
          <p:cNvSpPr/>
          <p:nvPr/>
        </p:nvSpPr>
        <p:spPr>
          <a:xfrm>
            <a:off x="5296841" y="5413275"/>
            <a:ext cx="598520" cy="695986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data source n</a:t>
            </a:r>
            <a:endParaRPr lang="en-GB" sz="1000" dirty="0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E82B6CA3-F1D4-43B4-BE16-3CEECA2BF166}"/>
              </a:ext>
            </a:extLst>
          </p:cNvPr>
          <p:cNvSpPr/>
          <p:nvPr/>
        </p:nvSpPr>
        <p:spPr>
          <a:xfrm>
            <a:off x="4608218" y="5413275"/>
            <a:ext cx="598520" cy="695986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…</a:t>
            </a:r>
            <a:endParaRPr lang="en-GB" sz="1000" dirty="0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9A4FEB27-35AE-48F8-931C-BC59D22F90A7}"/>
              </a:ext>
            </a:extLst>
          </p:cNvPr>
          <p:cNvSpPr/>
          <p:nvPr/>
        </p:nvSpPr>
        <p:spPr>
          <a:xfrm>
            <a:off x="309998" y="5000522"/>
            <a:ext cx="1222870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gender</a:t>
            </a:r>
            <a:endParaRPr lang="en-GB" sz="1000" dirty="0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8F5D01C7-54CE-4EFE-A1A5-FC297F1FA9E8}"/>
              </a:ext>
            </a:extLst>
          </p:cNvPr>
          <p:cNvSpPr/>
          <p:nvPr/>
        </p:nvSpPr>
        <p:spPr>
          <a:xfrm>
            <a:off x="1700284" y="500532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date of birth</a:t>
            </a:r>
            <a:endParaRPr lang="en-GB" sz="1000" dirty="0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AA739E72-AEDF-425C-8FF5-07F1FFB631C0}"/>
              </a:ext>
            </a:extLst>
          </p:cNvPr>
          <p:cNvSpPr/>
          <p:nvPr/>
        </p:nvSpPr>
        <p:spPr>
          <a:xfrm>
            <a:off x="291726" y="3827190"/>
            <a:ext cx="2664387" cy="62224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initial data</a:t>
            </a:r>
            <a:endParaRPr lang="en-GB" sz="1600" dirty="0"/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BD65D1C1-22D8-435A-9037-FA9454E5018A}"/>
              </a:ext>
            </a:extLst>
          </p:cNvPr>
          <p:cNvSpPr/>
          <p:nvPr/>
        </p:nvSpPr>
        <p:spPr>
          <a:xfrm>
            <a:off x="1394084" y="3203573"/>
            <a:ext cx="407704" cy="401329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  <a:endParaRPr lang="en-GB" dirty="0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1DABDD94-6829-47DA-8047-0B51211BD0FD}"/>
              </a:ext>
            </a:extLst>
          </p:cNvPr>
          <p:cNvSpPr/>
          <p:nvPr/>
        </p:nvSpPr>
        <p:spPr>
          <a:xfrm>
            <a:off x="4357397" y="3203573"/>
            <a:ext cx="407704" cy="401329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endParaRPr lang="en-GB" dirty="0"/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36527EF2-FCDE-4BBD-B082-99EBE01355D1}"/>
              </a:ext>
            </a:extLst>
          </p:cNvPr>
          <p:cNvSpPr txBox="1"/>
          <p:nvPr/>
        </p:nvSpPr>
        <p:spPr>
          <a:xfrm>
            <a:off x="309998" y="6228020"/>
            <a:ext cx="26121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input data</a:t>
            </a:r>
            <a:endParaRPr lang="en-GB" sz="1400" dirty="0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5E7BEC6F-EAAC-4EF0-BEBD-327E50A1EFF3}"/>
              </a:ext>
            </a:extLst>
          </p:cNvPr>
          <p:cNvSpPr txBox="1"/>
          <p:nvPr/>
        </p:nvSpPr>
        <p:spPr>
          <a:xfrm>
            <a:off x="3229055" y="6228020"/>
            <a:ext cx="26643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automated data enrichment</a:t>
            </a:r>
            <a:endParaRPr lang="en-GB" sz="1400" dirty="0"/>
          </a:p>
        </p:txBody>
      </p: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ADB3CE4A-1CDF-432B-98C2-6FD928C780D2}"/>
              </a:ext>
            </a:extLst>
          </p:cNvPr>
          <p:cNvCxnSpPr>
            <a:cxnSpLocks/>
          </p:cNvCxnSpPr>
          <p:nvPr/>
        </p:nvCxnSpPr>
        <p:spPr>
          <a:xfrm flipH="1">
            <a:off x="4785708" y="3404238"/>
            <a:ext cx="2759461" cy="0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Oval 103">
            <a:extLst>
              <a:ext uri="{FF2B5EF4-FFF2-40B4-BE49-F238E27FC236}">
                <a16:creationId xmlns:a16="http://schemas.microsoft.com/office/drawing/2014/main" id="{D6982040-D05C-4E5C-B62C-4AE4F3D73CE7}"/>
              </a:ext>
            </a:extLst>
          </p:cNvPr>
          <p:cNvSpPr/>
          <p:nvPr/>
        </p:nvSpPr>
        <p:spPr>
          <a:xfrm>
            <a:off x="7342488" y="3212976"/>
            <a:ext cx="407704" cy="401329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859913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D246AEA1-A585-4A18-8C35-152BEF66C0DF}"/>
              </a:ext>
            </a:extLst>
          </p:cNvPr>
          <p:cNvCxnSpPr>
            <a:cxnSpLocks/>
            <a:stCxn id="27" idx="2"/>
            <a:endCxn id="34" idx="2"/>
          </p:cNvCxnSpPr>
          <p:nvPr/>
        </p:nvCxnSpPr>
        <p:spPr>
          <a:xfrm>
            <a:off x="7534798" y="4449438"/>
            <a:ext cx="0" cy="1659823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7E7C1C14-6F8B-4390-A45B-E873357FF5E0}"/>
              </a:ext>
            </a:extLst>
          </p:cNvPr>
          <p:cNvSpPr/>
          <p:nvPr/>
        </p:nvSpPr>
        <p:spPr>
          <a:xfrm>
            <a:off x="6202650" y="4592550"/>
            <a:ext cx="2664295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statistical models</a:t>
            </a:r>
            <a:endParaRPr lang="en-GB" sz="1000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80F6693-7BC8-41F5-B7CF-16954249B93D}"/>
              </a:ext>
            </a:extLst>
          </p:cNvPr>
          <p:cNvSpPr/>
          <p:nvPr/>
        </p:nvSpPr>
        <p:spPr>
          <a:xfrm>
            <a:off x="6202652" y="5005321"/>
            <a:ext cx="2664295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anomaly detection</a:t>
            </a:r>
            <a:endParaRPr lang="en-GB" sz="1000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CA27333-5BBF-47F1-8837-43CACC8E4656}"/>
              </a:ext>
            </a:extLst>
          </p:cNvPr>
          <p:cNvSpPr/>
          <p:nvPr/>
        </p:nvSpPr>
        <p:spPr>
          <a:xfrm>
            <a:off x="6202651" y="5413275"/>
            <a:ext cx="2664295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knowledge rules</a:t>
            </a:r>
            <a:endParaRPr lang="en-GB" sz="1000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03012308-554B-4924-A0D2-43FB8F001541}"/>
              </a:ext>
            </a:extLst>
          </p:cNvPr>
          <p:cNvSpPr/>
          <p:nvPr/>
        </p:nvSpPr>
        <p:spPr>
          <a:xfrm>
            <a:off x="6202650" y="5821229"/>
            <a:ext cx="2664295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network analysis</a:t>
            </a:r>
            <a:endParaRPr lang="en-GB" sz="1000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9B82578-BC55-456E-BAB2-3793E9E63142}"/>
              </a:ext>
            </a:extLst>
          </p:cNvPr>
          <p:cNvSpPr/>
          <p:nvPr/>
        </p:nvSpPr>
        <p:spPr>
          <a:xfrm>
            <a:off x="6202650" y="3855764"/>
            <a:ext cx="2664295" cy="593674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AI engine</a:t>
            </a:r>
            <a:endParaRPr lang="en-GB" sz="16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06DFF7D-0855-47F2-BEA9-E5481F354565}"/>
              </a:ext>
            </a:extLst>
          </p:cNvPr>
          <p:cNvSpPr txBox="1"/>
          <p:nvPr/>
        </p:nvSpPr>
        <p:spPr>
          <a:xfrm>
            <a:off x="287732" y="332656"/>
            <a:ext cx="89279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example: </a:t>
            </a:r>
          </a:p>
          <a:p>
            <a:r>
              <a:rPr lang="en-US" sz="1400" dirty="0"/>
              <a:t>persons x applies online for car insurance at insurance company y</a:t>
            </a:r>
            <a:endParaRPr lang="en-GB" sz="1400" dirty="0"/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C837D6EA-E13E-4F0A-9854-C101ADD069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080" y="1651796"/>
            <a:ext cx="1237967" cy="1409568"/>
          </a:xfrm>
          <a:prstGeom prst="rect">
            <a:avLst/>
          </a:prstGeom>
        </p:spPr>
      </p:pic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1016CEBF-67D9-4EB3-9278-58AD83F3577C}"/>
              </a:ext>
            </a:extLst>
          </p:cNvPr>
          <p:cNvCxnSpPr>
            <a:cxnSpLocks/>
          </p:cNvCxnSpPr>
          <p:nvPr/>
        </p:nvCxnSpPr>
        <p:spPr>
          <a:xfrm>
            <a:off x="7534798" y="2924944"/>
            <a:ext cx="10371" cy="930820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8" name="Graphic 1037">
            <a:extLst>
              <a:ext uri="{FF2B5EF4-FFF2-40B4-BE49-F238E27FC236}">
                <a16:creationId xmlns:a16="http://schemas.microsoft.com/office/drawing/2014/main" id="{28032518-47E4-48C4-8A5F-1658F4BBD5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85049" y="1803535"/>
            <a:ext cx="2031468" cy="1046514"/>
          </a:xfrm>
          <a:prstGeom prst="rect">
            <a:avLst/>
          </a:prstGeom>
        </p:spPr>
      </p:pic>
      <p:sp>
        <p:nvSpPr>
          <p:cNvPr id="64" name="Arrow: Right 63">
            <a:extLst>
              <a:ext uri="{FF2B5EF4-FFF2-40B4-BE49-F238E27FC236}">
                <a16:creationId xmlns:a16="http://schemas.microsoft.com/office/drawing/2014/main" id="{C9F058B9-A83F-4DC9-85E5-E4AF46BAA8A2}"/>
              </a:ext>
            </a:extLst>
          </p:cNvPr>
          <p:cNvSpPr/>
          <p:nvPr/>
        </p:nvSpPr>
        <p:spPr>
          <a:xfrm>
            <a:off x="4218856" y="2260397"/>
            <a:ext cx="710988" cy="1809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F7846666-BFD6-4F2C-BC90-E61AF70D25D8}"/>
              </a:ext>
            </a:extLst>
          </p:cNvPr>
          <p:cNvSpPr txBox="1"/>
          <p:nvPr/>
        </p:nvSpPr>
        <p:spPr>
          <a:xfrm>
            <a:off x="6200395" y="6228020"/>
            <a:ext cx="26665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scoring</a:t>
            </a:r>
            <a:endParaRPr lang="en-GB" sz="1400" dirty="0"/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7AD9B1EC-9F78-4143-8E71-DDA10839DEA2}"/>
              </a:ext>
            </a:extLst>
          </p:cNvPr>
          <p:cNvCxnSpPr>
            <a:cxnSpLocks/>
            <a:stCxn id="101" idx="4"/>
            <a:endCxn id="67" idx="0"/>
          </p:cNvCxnSpPr>
          <p:nvPr/>
        </p:nvCxnSpPr>
        <p:spPr>
          <a:xfrm>
            <a:off x="4561249" y="3604902"/>
            <a:ext cx="1" cy="236365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17873EBF-98FC-4800-81AE-A58F440EF0E0}"/>
              </a:ext>
            </a:extLst>
          </p:cNvPr>
          <p:cNvCxnSpPr>
            <a:cxnSpLocks/>
            <a:endCxn id="100" idx="6"/>
          </p:cNvCxnSpPr>
          <p:nvPr/>
        </p:nvCxnSpPr>
        <p:spPr>
          <a:xfrm flipH="1">
            <a:off x="1801788" y="3404238"/>
            <a:ext cx="2759461" cy="0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E7821C6F-046E-4167-87DA-CA438B9CEB75}"/>
              </a:ext>
            </a:extLst>
          </p:cNvPr>
          <p:cNvCxnSpPr>
            <a:cxnSpLocks/>
            <a:stCxn id="100" idx="0"/>
          </p:cNvCxnSpPr>
          <p:nvPr/>
        </p:nvCxnSpPr>
        <p:spPr>
          <a:xfrm flipH="1">
            <a:off x="1597216" y="3203573"/>
            <a:ext cx="720" cy="637694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EFF77712-F5AB-404F-B1A0-B2FC985F7A2B}"/>
              </a:ext>
            </a:extLst>
          </p:cNvPr>
          <p:cNvCxnSpPr>
            <a:cxnSpLocks/>
          </p:cNvCxnSpPr>
          <p:nvPr/>
        </p:nvCxnSpPr>
        <p:spPr>
          <a:xfrm>
            <a:off x="4211960" y="3933056"/>
            <a:ext cx="0" cy="2176205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9565FD5E-818C-4B49-8440-6640AB381E85}"/>
              </a:ext>
            </a:extLst>
          </p:cNvPr>
          <p:cNvCxnSpPr>
            <a:cxnSpLocks/>
            <a:endCxn id="96" idx="2"/>
          </p:cNvCxnSpPr>
          <p:nvPr/>
        </p:nvCxnSpPr>
        <p:spPr>
          <a:xfrm>
            <a:off x="4907478" y="4077072"/>
            <a:ext cx="0" cy="2032189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FDD13BB9-FE76-4656-9684-839A046CEBE3}"/>
              </a:ext>
            </a:extLst>
          </p:cNvPr>
          <p:cNvCxnSpPr>
            <a:cxnSpLocks/>
            <a:endCxn id="95" idx="2"/>
          </p:cNvCxnSpPr>
          <p:nvPr/>
        </p:nvCxnSpPr>
        <p:spPr>
          <a:xfrm>
            <a:off x="5596101" y="4077072"/>
            <a:ext cx="0" cy="2032189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141FDA8E-411B-4ECC-9FE6-02CF3147258C}"/>
              </a:ext>
            </a:extLst>
          </p:cNvPr>
          <p:cNvCxnSpPr>
            <a:cxnSpLocks/>
            <a:endCxn id="93" idx="2"/>
          </p:cNvCxnSpPr>
          <p:nvPr/>
        </p:nvCxnSpPr>
        <p:spPr>
          <a:xfrm>
            <a:off x="3530234" y="3933056"/>
            <a:ext cx="0" cy="2176205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C39475ED-E162-4D26-80A1-2D03ACC34B01}"/>
              </a:ext>
            </a:extLst>
          </p:cNvPr>
          <p:cNvSpPr/>
          <p:nvPr/>
        </p:nvSpPr>
        <p:spPr>
          <a:xfrm>
            <a:off x="3229056" y="4595223"/>
            <a:ext cx="598520" cy="69813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credit history</a:t>
            </a:r>
            <a:endParaRPr lang="en-GB" sz="1000" dirty="0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CEA9B6DA-6A30-49F5-AB8C-5084A020AD80}"/>
              </a:ext>
            </a:extLst>
          </p:cNvPr>
          <p:cNvSpPr/>
          <p:nvPr/>
        </p:nvSpPr>
        <p:spPr>
          <a:xfrm>
            <a:off x="3229056" y="3841267"/>
            <a:ext cx="2664387" cy="612084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enriched with external data</a:t>
            </a:r>
            <a:endParaRPr lang="en-GB" sz="1600" dirty="0"/>
          </a:p>
        </p:txBody>
      </p: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F506C975-2653-49DC-B35E-23912A70B7CF}"/>
              </a:ext>
            </a:extLst>
          </p:cNvPr>
          <p:cNvCxnSpPr>
            <a:cxnSpLocks/>
            <a:endCxn id="88" idx="2"/>
          </p:cNvCxnSpPr>
          <p:nvPr/>
        </p:nvCxnSpPr>
        <p:spPr>
          <a:xfrm>
            <a:off x="899913" y="4501634"/>
            <a:ext cx="9241" cy="1607627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789883D5-B023-466E-AEAC-6DEF78FD6627}"/>
              </a:ext>
            </a:extLst>
          </p:cNvPr>
          <p:cNvCxnSpPr>
            <a:cxnSpLocks/>
            <a:endCxn id="89" idx="2"/>
          </p:cNvCxnSpPr>
          <p:nvPr/>
        </p:nvCxnSpPr>
        <p:spPr>
          <a:xfrm>
            <a:off x="2319471" y="4453077"/>
            <a:ext cx="0" cy="1656184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Rectangle 80">
            <a:extLst>
              <a:ext uri="{FF2B5EF4-FFF2-40B4-BE49-F238E27FC236}">
                <a16:creationId xmlns:a16="http://schemas.microsoft.com/office/drawing/2014/main" id="{E394F0EE-D0D7-4B9D-B1B4-CD29CCEF9B7E}"/>
              </a:ext>
            </a:extLst>
          </p:cNvPr>
          <p:cNvSpPr/>
          <p:nvPr/>
        </p:nvSpPr>
        <p:spPr>
          <a:xfrm>
            <a:off x="293099" y="457415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name</a:t>
            </a:r>
            <a:endParaRPr lang="en-GB" sz="1000" dirty="0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79A740DD-3AEA-436A-8513-CB2D2750AF4C}"/>
              </a:ext>
            </a:extLst>
          </p:cNvPr>
          <p:cNvSpPr/>
          <p:nvPr/>
        </p:nvSpPr>
        <p:spPr>
          <a:xfrm>
            <a:off x="302338" y="5413275"/>
            <a:ext cx="1222870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license plate</a:t>
            </a:r>
            <a:endParaRPr lang="en-GB" sz="1000" dirty="0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FFBC18C8-1595-4829-BC4F-C53DE29663A5}"/>
              </a:ext>
            </a:extLst>
          </p:cNvPr>
          <p:cNvSpPr/>
          <p:nvPr/>
        </p:nvSpPr>
        <p:spPr>
          <a:xfrm>
            <a:off x="1698678" y="541337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phone</a:t>
            </a:r>
            <a:endParaRPr lang="en-GB" sz="1000" dirty="0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781B00D8-2AC3-45DE-9781-DC93DE477535}"/>
              </a:ext>
            </a:extLst>
          </p:cNvPr>
          <p:cNvSpPr/>
          <p:nvPr/>
        </p:nvSpPr>
        <p:spPr>
          <a:xfrm>
            <a:off x="1690813" y="457415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address</a:t>
            </a:r>
            <a:endParaRPr lang="en-GB" sz="1000" dirty="0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229D2924-E0CF-4317-94C0-31F88B68E9F3}"/>
              </a:ext>
            </a:extLst>
          </p:cNvPr>
          <p:cNvSpPr/>
          <p:nvPr/>
        </p:nvSpPr>
        <p:spPr>
          <a:xfrm>
            <a:off x="293099" y="582122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bank account</a:t>
            </a:r>
            <a:endParaRPr lang="en-GB" sz="1000" dirty="0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87903994-E84B-42AA-86C3-2A8FBAF2B2AE}"/>
              </a:ext>
            </a:extLst>
          </p:cNvPr>
          <p:cNvSpPr/>
          <p:nvPr/>
        </p:nvSpPr>
        <p:spPr>
          <a:xfrm>
            <a:off x="1703416" y="582122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…</a:t>
            </a:r>
            <a:endParaRPr lang="en-GB" sz="1000" dirty="0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7BBABF1D-E4A6-48B5-91C1-750F9C3D64F0}"/>
              </a:ext>
            </a:extLst>
          </p:cNvPr>
          <p:cNvSpPr/>
          <p:nvPr/>
        </p:nvSpPr>
        <p:spPr>
          <a:xfrm>
            <a:off x="3917678" y="4595223"/>
            <a:ext cx="598520" cy="69813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/>
              <a:t>claim history</a:t>
            </a:r>
            <a:endParaRPr lang="en-GB" sz="1000" dirty="0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F7729588-3507-4480-8864-398C61EFC934}"/>
              </a:ext>
            </a:extLst>
          </p:cNvPr>
          <p:cNvSpPr/>
          <p:nvPr/>
        </p:nvSpPr>
        <p:spPr>
          <a:xfrm>
            <a:off x="5294923" y="4595223"/>
            <a:ext cx="598520" cy="69813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/>
              <a:t>location info</a:t>
            </a:r>
            <a:endParaRPr lang="en-GB" sz="1000" dirty="0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3A92DDC4-87DE-4AE6-8FA0-9F9E7855580E}"/>
              </a:ext>
            </a:extLst>
          </p:cNvPr>
          <p:cNvSpPr/>
          <p:nvPr/>
        </p:nvSpPr>
        <p:spPr>
          <a:xfrm>
            <a:off x="4606300" y="4595223"/>
            <a:ext cx="598520" cy="69813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…</a:t>
            </a:r>
            <a:endParaRPr lang="en-GB" sz="1000" dirty="0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80D554C2-EBAA-4D51-A700-C64D06B93AA0}"/>
              </a:ext>
            </a:extLst>
          </p:cNvPr>
          <p:cNvSpPr/>
          <p:nvPr/>
        </p:nvSpPr>
        <p:spPr>
          <a:xfrm>
            <a:off x="3230974" y="5413275"/>
            <a:ext cx="598520" cy="695986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data source 1</a:t>
            </a:r>
            <a:endParaRPr lang="en-GB" sz="1000" dirty="0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5EB7DD7B-90B0-4169-90DE-F7AE243A1E7B}"/>
              </a:ext>
            </a:extLst>
          </p:cNvPr>
          <p:cNvSpPr/>
          <p:nvPr/>
        </p:nvSpPr>
        <p:spPr>
          <a:xfrm>
            <a:off x="3919596" y="5413275"/>
            <a:ext cx="598520" cy="695986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data source 2</a:t>
            </a:r>
            <a:endParaRPr lang="en-GB" sz="1000" dirty="0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7C17A571-6578-4559-9B38-8E988D7CF266}"/>
              </a:ext>
            </a:extLst>
          </p:cNvPr>
          <p:cNvSpPr/>
          <p:nvPr/>
        </p:nvSpPr>
        <p:spPr>
          <a:xfrm>
            <a:off x="5296841" y="5413275"/>
            <a:ext cx="598520" cy="695986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data source n</a:t>
            </a:r>
            <a:endParaRPr lang="en-GB" sz="1000" dirty="0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E82B6CA3-F1D4-43B4-BE16-3CEECA2BF166}"/>
              </a:ext>
            </a:extLst>
          </p:cNvPr>
          <p:cNvSpPr/>
          <p:nvPr/>
        </p:nvSpPr>
        <p:spPr>
          <a:xfrm>
            <a:off x="4608218" y="5413275"/>
            <a:ext cx="598520" cy="695986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…</a:t>
            </a:r>
            <a:endParaRPr lang="en-GB" sz="1000" dirty="0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9A4FEB27-35AE-48F8-931C-BC59D22F90A7}"/>
              </a:ext>
            </a:extLst>
          </p:cNvPr>
          <p:cNvSpPr/>
          <p:nvPr/>
        </p:nvSpPr>
        <p:spPr>
          <a:xfrm>
            <a:off x="309998" y="5000522"/>
            <a:ext cx="1222870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gender</a:t>
            </a:r>
            <a:endParaRPr lang="en-GB" sz="1000" dirty="0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8F5D01C7-54CE-4EFE-A1A5-FC297F1FA9E8}"/>
              </a:ext>
            </a:extLst>
          </p:cNvPr>
          <p:cNvSpPr/>
          <p:nvPr/>
        </p:nvSpPr>
        <p:spPr>
          <a:xfrm>
            <a:off x="1700284" y="500532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date of birth</a:t>
            </a:r>
            <a:endParaRPr lang="en-GB" sz="1000" dirty="0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AA739E72-AEDF-425C-8FF5-07F1FFB631C0}"/>
              </a:ext>
            </a:extLst>
          </p:cNvPr>
          <p:cNvSpPr/>
          <p:nvPr/>
        </p:nvSpPr>
        <p:spPr>
          <a:xfrm>
            <a:off x="291726" y="3827190"/>
            <a:ext cx="2664387" cy="62224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initial data</a:t>
            </a:r>
            <a:endParaRPr lang="en-GB" sz="1600" dirty="0"/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BD65D1C1-22D8-435A-9037-FA9454E5018A}"/>
              </a:ext>
            </a:extLst>
          </p:cNvPr>
          <p:cNvSpPr/>
          <p:nvPr/>
        </p:nvSpPr>
        <p:spPr>
          <a:xfrm>
            <a:off x="1394084" y="3203573"/>
            <a:ext cx="407704" cy="401329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  <a:endParaRPr lang="en-GB" dirty="0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1DABDD94-6829-47DA-8047-0B51211BD0FD}"/>
              </a:ext>
            </a:extLst>
          </p:cNvPr>
          <p:cNvSpPr/>
          <p:nvPr/>
        </p:nvSpPr>
        <p:spPr>
          <a:xfrm>
            <a:off x="4357397" y="3203573"/>
            <a:ext cx="407704" cy="401329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endParaRPr lang="en-GB" dirty="0"/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36527EF2-FCDE-4BBD-B082-99EBE01355D1}"/>
              </a:ext>
            </a:extLst>
          </p:cNvPr>
          <p:cNvSpPr txBox="1"/>
          <p:nvPr/>
        </p:nvSpPr>
        <p:spPr>
          <a:xfrm>
            <a:off x="309998" y="6228020"/>
            <a:ext cx="26121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input data</a:t>
            </a:r>
            <a:endParaRPr lang="en-GB" sz="1400" dirty="0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5E7BEC6F-EAAC-4EF0-BEBD-327E50A1EFF3}"/>
              </a:ext>
            </a:extLst>
          </p:cNvPr>
          <p:cNvSpPr txBox="1"/>
          <p:nvPr/>
        </p:nvSpPr>
        <p:spPr>
          <a:xfrm>
            <a:off x="3229055" y="6228020"/>
            <a:ext cx="26643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automated data enrichment</a:t>
            </a:r>
            <a:endParaRPr lang="en-GB" sz="1400" dirty="0"/>
          </a:p>
        </p:txBody>
      </p: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ADB3CE4A-1CDF-432B-98C2-6FD928C780D2}"/>
              </a:ext>
            </a:extLst>
          </p:cNvPr>
          <p:cNvCxnSpPr>
            <a:cxnSpLocks/>
          </p:cNvCxnSpPr>
          <p:nvPr/>
        </p:nvCxnSpPr>
        <p:spPr>
          <a:xfrm flipH="1">
            <a:off x="4785708" y="3404238"/>
            <a:ext cx="2759461" cy="0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Oval 103">
            <a:extLst>
              <a:ext uri="{FF2B5EF4-FFF2-40B4-BE49-F238E27FC236}">
                <a16:creationId xmlns:a16="http://schemas.microsoft.com/office/drawing/2014/main" id="{D6982040-D05C-4E5C-B62C-4AE4F3D73CE7}"/>
              </a:ext>
            </a:extLst>
          </p:cNvPr>
          <p:cNvSpPr/>
          <p:nvPr/>
        </p:nvSpPr>
        <p:spPr>
          <a:xfrm>
            <a:off x="7342488" y="3212976"/>
            <a:ext cx="407704" cy="401329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338225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Rectangle 97">
            <a:extLst>
              <a:ext uri="{FF2B5EF4-FFF2-40B4-BE49-F238E27FC236}">
                <a16:creationId xmlns:a16="http://schemas.microsoft.com/office/drawing/2014/main" id="{33667345-722E-40FE-909D-89EDF4598702}"/>
              </a:ext>
            </a:extLst>
          </p:cNvPr>
          <p:cNvSpPr/>
          <p:nvPr/>
        </p:nvSpPr>
        <p:spPr>
          <a:xfrm>
            <a:off x="6876256" y="8992"/>
            <a:ext cx="2222633" cy="125946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F7F194F3-63A7-4865-BE39-9585C70723D4}"/>
              </a:ext>
            </a:extLst>
          </p:cNvPr>
          <p:cNvSpPr txBox="1"/>
          <p:nvPr/>
        </p:nvSpPr>
        <p:spPr>
          <a:xfrm>
            <a:off x="5629433" y="315593"/>
            <a:ext cx="147073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200" dirty="0"/>
              <a:t>…</a:t>
            </a:r>
            <a:endParaRPr lang="en-GB" sz="1200" dirty="0"/>
          </a:p>
        </p:txBody>
      </p:sp>
      <p:sp>
        <p:nvSpPr>
          <p:cNvPr id="284" name="Rectangle 283">
            <a:extLst>
              <a:ext uri="{FF2B5EF4-FFF2-40B4-BE49-F238E27FC236}">
                <a16:creationId xmlns:a16="http://schemas.microsoft.com/office/drawing/2014/main" id="{28DD403B-121A-421E-AE24-00A9330A7A92}"/>
              </a:ext>
            </a:extLst>
          </p:cNvPr>
          <p:cNvSpPr/>
          <p:nvPr/>
        </p:nvSpPr>
        <p:spPr>
          <a:xfrm>
            <a:off x="268289" y="1186883"/>
            <a:ext cx="1470739" cy="2232248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5" name="Rectangle 284">
            <a:extLst>
              <a:ext uri="{FF2B5EF4-FFF2-40B4-BE49-F238E27FC236}">
                <a16:creationId xmlns:a16="http://schemas.microsoft.com/office/drawing/2014/main" id="{35927A23-51BB-494C-8BD7-21C8ADE9C3BF}"/>
              </a:ext>
            </a:extLst>
          </p:cNvPr>
          <p:cNvSpPr/>
          <p:nvPr/>
        </p:nvSpPr>
        <p:spPr>
          <a:xfrm>
            <a:off x="371721" y="1350055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name</a:t>
            </a:r>
            <a:endParaRPr lang="en-GB" sz="1000" dirty="0"/>
          </a:p>
        </p:txBody>
      </p:sp>
      <p:sp>
        <p:nvSpPr>
          <p:cNvPr id="286" name="Rectangle 285">
            <a:extLst>
              <a:ext uri="{FF2B5EF4-FFF2-40B4-BE49-F238E27FC236}">
                <a16:creationId xmlns:a16="http://schemas.microsoft.com/office/drawing/2014/main" id="{8A829FC6-9008-45CE-85A5-8A8371533F2C}"/>
              </a:ext>
            </a:extLst>
          </p:cNvPr>
          <p:cNvSpPr/>
          <p:nvPr/>
        </p:nvSpPr>
        <p:spPr>
          <a:xfrm>
            <a:off x="380960" y="1781217"/>
            <a:ext cx="1222870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license plate</a:t>
            </a:r>
            <a:endParaRPr lang="en-GB" sz="1000" dirty="0"/>
          </a:p>
        </p:txBody>
      </p:sp>
      <p:sp>
        <p:nvSpPr>
          <p:cNvPr id="287" name="Rectangle 286">
            <a:extLst>
              <a:ext uri="{FF2B5EF4-FFF2-40B4-BE49-F238E27FC236}">
                <a16:creationId xmlns:a16="http://schemas.microsoft.com/office/drawing/2014/main" id="{FF67EBC7-8FDB-4B10-B675-83B14EA714B8}"/>
              </a:ext>
            </a:extLst>
          </p:cNvPr>
          <p:cNvSpPr/>
          <p:nvPr/>
        </p:nvSpPr>
        <p:spPr>
          <a:xfrm>
            <a:off x="386779" y="305159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phone</a:t>
            </a:r>
            <a:endParaRPr lang="en-GB" sz="1000" dirty="0"/>
          </a:p>
        </p:txBody>
      </p:sp>
      <p:sp>
        <p:nvSpPr>
          <p:cNvPr id="288" name="Rectangle 287">
            <a:extLst>
              <a:ext uri="{FF2B5EF4-FFF2-40B4-BE49-F238E27FC236}">
                <a16:creationId xmlns:a16="http://schemas.microsoft.com/office/drawing/2014/main" id="{C53D8E33-9EAB-42C8-9171-F47A54768562}"/>
              </a:ext>
            </a:extLst>
          </p:cNvPr>
          <p:cNvSpPr/>
          <p:nvPr/>
        </p:nvSpPr>
        <p:spPr>
          <a:xfrm>
            <a:off x="378914" y="221237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address</a:t>
            </a:r>
            <a:endParaRPr lang="en-GB" sz="1000" dirty="0"/>
          </a:p>
        </p:txBody>
      </p:sp>
      <p:sp>
        <p:nvSpPr>
          <p:cNvPr id="289" name="Rectangle 288">
            <a:extLst>
              <a:ext uri="{FF2B5EF4-FFF2-40B4-BE49-F238E27FC236}">
                <a16:creationId xmlns:a16="http://schemas.microsoft.com/office/drawing/2014/main" id="{D878DE41-4ED5-439E-B3A7-9C349A9BB097}"/>
              </a:ext>
            </a:extLst>
          </p:cNvPr>
          <p:cNvSpPr/>
          <p:nvPr/>
        </p:nvSpPr>
        <p:spPr>
          <a:xfrm>
            <a:off x="388385" y="264354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bank account</a:t>
            </a:r>
            <a:endParaRPr lang="en-GB" sz="1000" dirty="0"/>
          </a:p>
        </p:txBody>
      </p:sp>
      <p:sp>
        <p:nvSpPr>
          <p:cNvPr id="314" name="Left Brace 313">
            <a:extLst>
              <a:ext uri="{FF2B5EF4-FFF2-40B4-BE49-F238E27FC236}">
                <a16:creationId xmlns:a16="http://schemas.microsoft.com/office/drawing/2014/main" id="{B43A377F-6117-4EF9-8DFC-1643393FF3FA}"/>
              </a:ext>
            </a:extLst>
          </p:cNvPr>
          <p:cNvSpPr/>
          <p:nvPr/>
        </p:nvSpPr>
        <p:spPr>
          <a:xfrm rot="16200000">
            <a:off x="949652" y="2828870"/>
            <a:ext cx="108012" cy="147073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5" name="TextBox 314">
            <a:extLst>
              <a:ext uri="{FF2B5EF4-FFF2-40B4-BE49-F238E27FC236}">
                <a16:creationId xmlns:a16="http://schemas.microsoft.com/office/drawing/2014/main" id="{C23B1AF1-78B0-4EB7-A6FF-EDFE6507659C}"/>
              </a:ext>
            </a:extLst>
          </p:cNvPr>
          <p:cNvSpPr txBox="1"/>
          <p:nvPr/>
        </p:nvSpPr>
        <p:spPr>
          <a:xfrm>
            <a:off x="268289" y="3616599"/>
            <a:ext cx="14707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entity</a:t>
            </a:r>
            <a:endParaRPr lang="en-GB" sz="1000" dirty="0"/>
          </a:p>
        </p:txBody>
      </p:sp>
    </p:spTree>
    <p:extLst>
      <p:ext uri="{BB962C8B-B14F-4D97-AF65-F5344CB8AC3E}">
        <p14:creationId xmlns:p14="http://schemas.microsoft.com/office/powerpoint/2010/main" val="2800915304"/>
      </p:ext>
    </p:extLst>
  </p:cSld>
  <p:clrMapOvr>
    <a:masterClrMapping/>
  </p:clrMapOvr>
</p:sld>
</file>

<file path=ppt/theme/theme1.xml><?xml version="1.0" encoding="utf-8"?>
<a:theme xmlns:a="http://schemas.openxmlformats.org/drawingml/2006/main" name="FRISS_template">
  <a:themeElements>
    <a:clrScheme name="FRISS">
      <a:dk1>
        <a:srgbClr val="58585A"/>
      </a:dk1>
      <a:lt1>
        <a:sysClr val="window" lastClr="FFFFFF"/>
      </a:lt1>
      <a:dk2>
        <a:srgbClr val="58585A"/>
      </a:dk2>
      <a:lt2>
        <a:srgbClr val="EEECE1"/>
      </a:lt2>
      <a:accent1>
        <a:srgbClr val="9DC021"/>
      </a:accent1>
      <a:accent2>
        <a:srgbClr val="F29400"/>
      </a:accent2>
      <a:accent3>
        <a:srgbClr val="1DB9E8"/>
      </a:accent3>
      <a:accent4>
        <a:srgbClr val="E52E87"/>
      </a:accent4>
      <a:accent5>
        <a:srgbClr val="69841C"/>
      </a:accent5>
      <a:accent6>
        <a:srgbClr val="A16405"/>
      </a:accent6>
      <a:hlink>
        <a:srgbClr val="F29400"/>
      </a:hlink>
      <a:folHlink>
        <a:srgbClr val="1DB9E8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ISS analytics update.potx" id="{4C0025D7-2E94-4119-9191-71BFF4883B46}" vid="{2E00F962-660D-4C79-A260-C4BD748D4BE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FRISS analytics update</Template>
  <TotalTime>4579</TotalTime>
  <Words>1520</Words>
  <Application>Microsoft Office PowerPoint</Application>
  <PresentationFormat>On-screen Show (4:3)</PresentationFormat>
  <Paragraphs>542</Paragraphs>
  <Slides>47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3" baseType="lpstr">
      <vt:lpstr>Arial</vt:lpstr>
      <vt:lpstr>Calibri</vt:lpstr>
      <vt:lpstr>Consolas</vt:lpstr>
      <vt:lpstr>klavika-web</vt:lpstr>
      <vt:lpstr>Wingdings</vt:lpstr>
      <vt:lpstr>FRISS_template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Use case for R</vt:lpstr>
      <vt:lpstr>Use case for R</vt:lpstr>
      <vt:lpstr>Use case for 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Modules: separation of concerns</vt:lpstr>
      <vt:lpstr>Module example</vt:lpstr>
      <vt:lpstr>HTMLwidgets</vt:lpstr>
      <vt:lpstr>PowerPoint Presentation</vt:lpstr>
      <vt:lpstr>PowerPoint Presentation</vt:lpstr>
      <vt:lpstr>PowerPoint Presentation</vt:lpstr>
      <vt:lpstr>PowerPoint Presentation</vt:lpstr>
      <vt:lpstr>HTMLtemplates</vt:lpstr>
      <vt:lpstr>markdown reports &amp; webshot</vt:lpstr>
      <vt:lpstr>PowerPoint Presentation</vt:lpstr>
      <vt:lpstr>PowerPoint Presentation</vt:lpstr>
      <vt:lpstr>PowerPoint Presentation</vt:lpstr>
      <vt:lpstr>Deployment</vt:lpstr>
      <vt:lpstr>Runtime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Questions?</vt:lpstr>
      <vt:lpstr>Links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FRISS Analytics</dc:title>
  <dc:creator>Herman Sontrop</dc:creator>
  <cp:lastModifiedBy>Herman Sontrop</cp:lastModifiedBy>
  <cp:revision>210</cp:revision>
  <dcterms:created xsi:type="dcterms:W3CDTF">2016-08-21T21:39:17Z</dcterms:created>
  <dcterms:modified xsi:type="dcterms:W3CDTF">2018-02-02T15:04:42Z</dcterms:modified>
</cp:coreProperties>
</file>

<file path=docProps/thumbnail.jpeg>
</file>